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
      <p:font typeface="Merriweather"/>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DD90ACF-8BCD-4BCB-9711-5DF22BF74C57}">
  <a:tblStyle styleId="{1DD90ACF-8BCD-4BCB-9711-5DF22BF74C5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erriweather-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erriweather-italic.fntdata"/><Relationship Id="rId30" Type="http://schemas.openxmlformats.org/officeDocument/2006/relationships/font" Target="fonts/Merriweather-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Merriweather-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04adfa64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04adfa64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d603dff2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d603dff2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d603dff2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d603dff2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fcd31c3c9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fcd31c3c9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04adfa646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04adfa646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004adfa64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004adfa64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04adfa64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004adfa64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04adfa64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04adfa64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126c5eba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0126c5eba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fcd31c3c9e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fcd31c3c9e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0126c5eb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0126c5eb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fcd31c3c9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fcd31c3c9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fcd31c3c9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fcd31c3c9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cd31c3c9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cd31c3c9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03e3e18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03e3e18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cd31c3c9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fcd31c3c9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d603dff2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fd603dff2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9.jp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8.jpg"/><Relationship Id="rId4" Type="http://schemas.openxmlformats.org/officeDocument/2006/relationships/image" Target="../media/image30.png"/><Relationship Id="rId5"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43.png"/><Relationship Id="rId7"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0.gif"/><Relationship Id="rId4" Type="http://schemas.openxmlformats.org/officeDocument/2006/relationships/image" Target="../media/image51.gif"/><Relationship Id="rId5" Type="http://schemas.openxmlformats.org/officeDocument/2006/relationships/image" Target="../media/image49.gif"/><Relationship Id="rId6" Type="http://schemas.openxmlformats.org/officeDocument/2006/relationships/image" Target="../media/image53.gif"/><Relationship Id="rId7" Type="http://schemas.openxmlformats.org/officeDocument/2006/relationships/image" Target="../media/image4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8.png"/><Relationship Id="rId4" Type="http://schemas.openxmlformats.org/officeDocument/2006/relationships/image" Target="../media/image5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20" Type="http://schemas.openxmlformats.org/officeDocument/2006/relationships/image" Target="../media/image34.png"/><Relationship Id="rId11" Type="http://schemas.openxmlformats.org/officeDocument/2006/relationships/image" Target="../media/image18.png"/><Relationship Id="rId22" Type="http://schemas.openxmlformats.org/officeDocument/2006/relationships/image" Target="../media/image22.png"/><Relationship Id="rId10" Type="http://schemas.openxmlformats.org/officeDocument/2006/relationships/image" Target="../media/image12.png"/><Relationship Id="rId21" Type="http://schemas.openxmlformats.org/officeDocument/2006/relationships/image" Target="../media/image25.png"/><Relationship Id="rId13" Type="http://schemas.openxmlformats.org/officeDocument/2006/relationships/image" Target="../media/image11.png"/><Relationship Id="rId12"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4.png"/><Relationship Id="rId15" Type="http://schemas.openxmlformats.org/officeDocument/2006/relationships/image" Target="../media/image15.png"/><Relationship Id="rId14" Type="http://schemas.openxmlformats.org/officeDocument/2006/relationships/image" Target="../media/image2.png"/><Relationship Id="rId17" Type="http://schemas.openxmlformats.org/officeDocument/2006/relationships/image" Target="../media/image19.png"/><Relationship Id="rId16" Type="http://schemas.openxmlformats.org/officeDocument/2006/relationships/image" Target="../media/image5.png"/><Relationship Id="rId5" Type="http://schemas.openxmlformats.org/officeDocument/2006/relationships/image" Target="../media/image7.png"/><Relationship Id="rId19" Type="http://schemas.openxmlformats.org/officeDocument/2006/relationships/image" Target="../media/image21.png"/><Relationship Id="rId6" Type="http://schemas.openxmlformats.org/officeDocument/2006/relationships/image" Target="../media/image16.png"/><Relationship Id="rId18" Type="http://schemas.openxmlformats.org/officeDocument/2006/relationships/image" Target="../media/image14.png"/><Relationship Id="rId7" Type="http://schemas.openxmlformats.org/officeDocument/2006/relationships/image" Target="../media/image10.png"/><Relationship Id="rId8"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4.png"/><Relationship Id="rId4" Type="http://schemas.openxmlformats.org/officeDocument/2006/relationships/image" Target="../media/image33.png"/><Relationship Id="rId9" Type="http://schemas.openxmlformats.org/officeDocument/2006/relationships/image" Target="../media/image29.png"/><Relationship Id="rId5" Type="http://schemas.openxmlformats.org/officeDocument/2006/relationships/image" Target="../media/image23.png"/><Relationship Id="rId6" Type="http://schemas.openxmlformats.org/officeDocument/2006/relationships/image" Target="../media/image36.png"/><Relationship Id="rId7" Type="http://schemas.openxmlformats.org/officeDocument/2006/relationships/image" Target="../media/image32.png"/><Relationship Id="rId8"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Capstone: </a:t>
            </a:r>
            <a:r>
              <a:rPr lang="en-GB"/>
              <a:t>Detecting Emotions in a Remote Work Era using Facial Emotion Detection</a:t>
            </a:r>
            <a:endParaRPr/>
          </a:p>
        </p:txBody>
      </p:sp>
      <p:sp>
        <p:nvSpPr>
          <p:cNvPr id="65" name="Google Shape;65;p13"/>
          <p:cNvSpPr txBox="1"/>
          <p:nvPr>
            <p:ph idx="1" type="subTitle"/>
          </p:nvPr>
        </p:nvSpPr>
        <p:spPr>
          <a:xfrm>
            <a:off x="311700" y="23357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Khalis Kassim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Custom Model</a:t>
            </a:r>
            <a:endParaRPr/>
          </a:p>
        </p:txBody>
      </p:sp>
      <p:sp>
        <p:nvSpPr>
          <p:cNvPr id="162" name="Google Shape;162;p22"/>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4 Convolutional Layers</a:t>
            </a:r>
            <a:endParaRPr/>
          </a:p>
          <a:p>
            <a:pPr indent="-311150" lvl="0" marL="457200" rtl="0" algn="l">
              <a:spcBef>
                <a:spcPts val="0"/>
              </a:spcBef>
              <a:spcAft>
                <a:spcPts val="0"/>
              </a:spcAft>
              <a:buSzPts val="1300"/>
              <a:buChar char="●"/>
            </a:pPr>
            <a:r>
              <a:rPr lang="en-GB"/>
              <a:t>4 Fully connected Dense layers</a:t>
            </a:r>
            <a:endParaRPr/>
          </a:p>
          <a:p>
            <a:pPr indent="-311150" lvl="0" marL="457200" rtl="0" algn="l">
              <a:spcBef>
                <a:spcPts val="0"/>
              </a:spcBef>
              <a:spcAft>
                <a:spcPts val="0"/>
              </a:spcAft>
              <a:buSzPts val="1300"/>
              <a:buChar char="●"/>
            </a:pPr>
            <a:r>
              <a:rPr lang="en-GB"/>
              <a:t>1 Output layer</a:t>
            </a:r>
            <a:endParaRPr/>
          </a:p>
          <a:p>
            <a:pPr indent="-311150" lvl="0" marL="457200" rtl="0" algn="l">
              <a:spcBef>
                <a:spcPts val="0"/>
              </a:spcBef>
              <a:spcAft>
                <a:spcPts val="0"/>
              </a:spcAft>
              <a:buSzPts val="1300"/>
              <a:buChar char="●"/>
            </a:pPr>
            <a:r>
              <a:rPr lang="en-GB"/>
              <a:t>Achieved 73.99% accuracy against validation set</a:t>
            </a:r>
            <a:endParaRPr/>
          </a:p>
          <a:p>
            <a:pPr indent="-311150" lvl="0" marL="457200" rtl="0" algn="l">
              <a:spcBef>
                <a:spcPts val="0"/>
              </a:spcBef>
              <a:spcAft>
                <a:spcPts val="0"/>
              </a:spcAft>
              <a:buSzPts val="1300"/>
              <a:buChar char="●"/>
            </a:pPr>
            <a:r>
              <a:rPr lang="en-GB"/>
              <a:t>Achieved 73.66% accuracy against unseen test set</a:t>
            </a:r>
            <a:endParaRPr/>
          </a:p>
        </p:txBody>
      </p:sp>
      <p:pic>
        <p:nvPicPr>
          <p:cNvPr id="163" name="Google Shape;163;p22"/>
          <p:cNvPicPr preferRelativeResize="0"/>
          <p:nvPr/>
        </p:nvPicPr>
        <p:blipFill>
          <a:blip r:embed="rId3">
            <a:alphaModFix/>
          </a:blip>
          <a:stretch>
            <a:fillRect/>
          </a:stretch>
        </p:blipFill>
        <p:spPr>
          <a:xfrm>
            <a:off x="2254425" y="3561126"/>
            <a:ext cx="4873550" cy="1422699"/>
          </a:xfrm>
          <a:prstGeom prst="rect">
            <a:avLst/>
          </a:prstGeom>
          <a:noFill/>
          <a:ln>
            <a:noFill/>
          </a:ln>
        </p:spPr>
      </p:pic>
      <p:sp>
        <p:nvSpPr>
          <p:cNvPr id="164" name="Google Shape;164;p22"/>
          <p:cNvSpPr/>
          <p:nvPr/>
        </p:nvSpPr>
        <p:spPr>
          <a:xfrm rot="-5400000">
            <a:off x="2636332" y="3135341"/>
            <a:ext cx="124200" cy="5574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rot="-5400000">
            <a:off x="3200257" y="3186491"/>
            <a:ext cx="124200" cy="455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rot="-5400000">
            <a:off x="3704473" y="3162941"/>
            <a:ext cx="124200" cy="5022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rot="-5400000">
            <a:off x="4495991" y="2899091"/>
            <a:ext cx="124200" cy="1029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rot="-5400000">
            <a:off x="6129970" y="2703191"/>
            <a:ext cx="124200" cy="14217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txBox="1"/>
          <p:nvPr/>
        </p:nvSpPr>
        <p:spPr>
          <a:xfrm>
            <a:off x="2419732" y="3117750"/>
            <a:ext cx="557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Roboto"/>
                <a:ea typeface="Roboto"/>
                <a:cs typeface="Roboto"/>
                <a:sym typeface="Roboto"/>
              </a:rPr>
              <a:t>1st Conv</a:t>
            </a:r>
            <a:endParaRPr sz="700">
              <a:latin typeface="Roboto"/>
              <a:ea typeface="Roboto"/>
              <a:cs typeface="Roboto"/>
              <a:sym typeface="Roboto"/>
            </a:endParaRPr>
          </a:p>
        </p:txBody>
      </p:sp>
      <p:sp>
        <p:nvSpPr>
          <p:cNvPr id="170" name="Google Shape;170;p22"/>
          <p:cNvSpPr txBox="1"/>
          <p:nvPr/>
        </p:nvSpPr>
        <p:spPr>
          <a:xfrm>
            <a:off x="2983631" y="3117750"/>
            <a:ext cx="579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Roboto"/>
                <a:ea typeface="Roboto"/>
                <a:cs typeface="Roboto"/>
                <a:sym typeface="Roboto"/>
              </a:rPr>
              <a:t>2nd </a:t>
            </a:r>
            <a:r>
              <a:rPr lang="en-GB" sz="700">
                <a:latin typeface="Roboto"/>
                <a:ea typeface="Roboto"/>
                <a:cs typeface="Roboto"/>
                <a:sym typeface="Roboto"/>
              </a:rPr>
              <a:t>Conv</a:t>
            </a:r>
            <a:endParaRPr sz="700">
              <a:latin typeface="Roboto"/>
              <a:ea typeface="Roboto"/>
              <a:cs typeface="Roboto"/>
              <a:sym typeface="Roboto"/>
            </a:endParaRPr>
          </a:p>
        </p:txBody>
      </p:sp>
      <p:sp>
        <p:nvSpPr>
          <p:cNvPr id="171" name="Google Shape;171;p22"/>
          <p:cNvSpPr txBox="1"/>
          <p:nvPr/>
        </p:nvSpPr>
        <p:spPr>
          <a:xfrm>
            <a:off x="4279234" y="3117750"/>
            <a:ext cx="557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Roboto"/>
                <a:ea typeface="Roboto"/>
                <a:cs typeface="Roboto"/>
                <a:sym typeface="Roboto"/>
              </a:rPr>
              <a:t>4th</a:t>
            </a:r>
            <a:r>
              <a:rPr lang="en-GB" sz="700">
                <a:latin typeface="Roboto"/>
                <a:ea typeface="Roboto"/>
                <a:cs typeface="Roboto"/>
                <a:sym typeface="Roboto"/>
              </a:rPr>
              <a:t> Conv</a:t>
            </a:r>
            <a:endParaRPr sz="700">
              <a:latin typeface="Roboto"/>
              <a:ea typeface="Roboto"/>
              <a:cs typeface="Roboto"/>
              <a:sym typeface="Roboto"/>
            </a:endParaRPr>
          </a:p>
        </p:txBody>
      </p:sp>
      <p:sp>
        <p:nvSpPr>
          <p:cNvPr id="172" name="Google Shape;172;p22"/>
          <p:cNvSpPr txBox="1"/>
          <p:nvPr/>
        </p:nvSpPr>
        <p:spPr>
          <a:xfrm>
            <a:off x="3487797" y="3117750"/>
            <a:ext cx="557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Roboto"/>
                <a:ea typeface="Roboto"/>
                <a:cs typeface="Roboto"/>
                <a:sym typeface="Roboto"/>
              </a:rPr>
              <a:t>3rd</a:t>
            </a:r>
            <a:r>
              <a:rPr lang="en-GB" sz="700">
                <a:latin typeface="Roboto"/>
                <a:ea typeface="Roboto"/>
                <a:cs typeface="Roboto"/>
                <a:sym typeface="Roboto"/>
              </a:rPr>
              <a:t> Conv</a:t>
            </a:r>
            <a:endParaRPr sz="700">
              <a:latin typeface="Roboto"/>
              <a:ea typeface="Roboto"/>
              <a:cs typeface="Roboto"/>
              <a:sym typeface="Roboto"/>
            </a:endParaRPr>
          </a:p>
        </p:txBody>
      </p:sp>
      <p:sp>
        <p:nvSpPr>
          <p:cNvPr id="173" name="Google Shape;173;p22"/>
          <p:cNvSpPr txBox="1"/>
          <p:nvPr/>
        </p:nvSpPr>
        <p:spPr>
          <a:xfrm>
            <a:off x="5615605" y="3117750"/>
            <a:ext cx="1264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Roboto"/>
                <a:ea typeface="Roboto"/>
                <a:cs typeface="Roboto"/>
                <a:sym typeface="Roboto"/>
              </a:rPr>
              <a:t>Fully Connected Layers</a:t>
            </a:r>
            <a:endParaRPr sz="700">
              <a:latin typeface="Roboto"/>
              <a:ea typeface="Roboto"/>
              <a:cs typeface="Roboto"/>
              <a:sym typeface="Roboto"/>
            </a:endParaRPr>
          </a:p>
        </p:txBody>
      </p:sp>
      <p:cxnSp>
        <p:nvCxnSpPr>
          <p:cNvPr id="174" name="Google Shape;174;p22"/>
          <p:cNvCxnSpPr/>
          <p:nvPr/>
        </p:nvCxnSpPr>
        <p:spPr>
          <a:xfrm>
            <a:off x="7065675" y="4177100"/>
            <a:ext cx="458700" cy="0"/>
          </a:xfrm>
          <a:prstGeom prst="straightConnector1">
            <a:avLst/>
          </a:prstGeom>
          <a:noFill/>
          <a:ln cap="flat" cmpd="sng" w="9525">
            <a:solidFill>
              <a:schemeClr val="dk2"/>
            </a:solidFill>
            <a:prstDash val="solid"/>
            <a:round/>
            <a:headEnd len="med" w="med" type="none"/>
            <a:tailEnd len="med" w="med" type="triangle"/>
          </a:ln>
        </p:spPr>
      </p:cxnSp>
      <p:sp>
        <p:nvSpPr>
          <p:cNvPr id="175" name="Google Shape;175;p22"/>
          <p:cNvSpPr txBox="1"/>
          <p:nvPr/>
        </p:nvSpPr>
        <p:spPr>
          <a:xfrm>
            <a:off x="7627380" y="4030850"/>
            <a:ext cx="1264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Roboto"/>
                <a:ea typeface="Roboto"/>
                <a:cs typeface="Roboto"/>
                <a:sym typeface="Roboto"/>
              </a:rPr>
              <a:t>Output layer of 8 classes</a:t>
            </a:r>
            <a:endParaRPr sz="7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Results</a:t>
            </a:r>
            <a:endParaRPr/>
          </a:p>
        </p:txBody>
      </p:sp>
      <p:graphicFrame>
        <p:nvGraphicFramePr>
          <p:cNvPr id="181" name="Google Shape;181;p23"/>
          <p:cNvGraphicFramePr/>
          <p:nvPr/>
        </p:nvGraphicFramePr>
        <p:xfrm>
          <a:off x="485600" y="1787785"/>
          <a:ext cx="3000000" cy="3000000"/>
        </p:xfrm>
        <a:graphic>
          <a:graphicData uri="http://schemas.openxmlformats.org/drawingml/2006/table">
            <a:tbl>
              <a:tblPr>
                <a:noFill/>
                <a:tableStyleId>{1DD90ACF-8BCD-4BCB-9711-5DF22BF74C57}</a:tableStyleId>
              </a:tblPr>
              <a:tblGrid>
                <a:gridCol w="1636200"/>
                <a:gridCol w="1232225"/>
                <a:gridCol w="1375375"/>
              </a:tblGrid>
              <a:tr h="519400">
                <a:tc>
                  <a:txBody>
                    <a:bodyPr/>
                    <a:lstStyle/>
                    <a:p>
                      <a:pPr indent="0" lvl="0" marL="0" rtl="0" algn="l">
                        <a:spcBef>
                          <a:spcPts val="0"/>
                        </a:spcBef>
                        <a:spcAft>
                          <a:spcPts val="0"/>
                        </a:spcAft>
                        <a:buNone/>
                      </a:pPr>
                      <a:r>
                        <a:rPr lang="en-GB" sz="800">
                          <a:solidFill>
                            <a:schemeClr val="lt1"/>
                          </a:solidFill>
                        </a:rPr>
                        <a:t>Model</a:t>
                      </a:r>
                      <a:endParaRPr sz="8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99999"/>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GB" sz="800">
                          <a:solidFill>
                            <a:schemeClr val="lt1"/>
                          </a:solidFill>
                        </a:rPr>
                        <a:t>Validation Accuracy</a:t>
                      </a:r>
                      <a:endParaRPr sz="8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99999"/>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GB" sz="800">
                          <a:solidFill>
                            <a:schemeClr val="lt1"/>
                          </a:solidFill>
                        </a:rPr>
                        <a:t>Test (Unseen) Accuracy</a:t>
                      </a:r>
                      <a:endParaRPr sz="8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99999"/>
                      </a:solidFill>
                      <a:prstDash val="solid"/>
                      <a:round/>
                      <a:headEnd len="sm" w="sm" type="none"/>
                      <a:tailEnd len="sm" w="sm" type="none"/>
                    </a:lnB>
                    <a:solidFill>
                      <a:srgbClr val="434343"/>
                    </a:solidFill>
                  </a:tcPr>
                </a:tc>
              </a:tr>
              <a:tr h="370975">
                <a:tc>
                  <a:txBody>
                    <a:bodyPr/>
                    <a:lstStyle/>
                    <a:p>
                      <a:pPr indent="0" lvl="0" marL="0" rtl="0" algn="l">
                        <a:spcBef>
                          <a:spcPts val="0"/>
                        </a:spcBef>
                        <a:spcAft>
                          <a:spcPts val="0"/>
                        </a:spcAft>
                        <a:buNone/>
                      </a:pPr>
                      <a:r>
                        <a:rPr lang="en-GB" sz="800"/>
                        <a:t>Custom Model</a:t>
                      </a:r>
                      <a:endParaRPr sz="8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rPr lang="en-GB" sz="800"/>
                        <a:t>73.99%</a:t>
                      </a:r>
                      <a:endParaRPr sz="8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rPr lang="en-GB" sz="800"/>
                        <a:t>73.66%</a:t>
                      </a:r>
                      <a:endParaRPr sz="8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70975">
                <a:tc>
                  <a:txBody>
                    <a:bodyPr/>
                    <a:lstStyle/>
                    <a:p>
                      <a:pPr indent="0" lvl="0" marL="0" rtl="0" algn="l">
                        <a:spcBef>
                          <a:spcPts val="0"/>
                        </a:spcBef>
                        <a:spcAft>
                          <a:spcPts val="0"/>
                        </a:spcAft>
                        <a:buNone/>
                      </a:pPr>
                      <a:r>
                        <a:rPr lang="en-GB" sz="800"/>
                        <a:t>VGG16</a:t>
                      </a:r>
                      <a:endParaRPr sz="800"/>
                    </a:p>
                  </a:txBody>
                  <a:tcPr marT="91425" marB="91425" marR="91425" marL="91425">
                    <a:lnT cap="flat" cmpd="sng" w="9525">
                      <a:solidFill>
                        <a:srgbClr val="999999"/>
                      </a:solidFill>
                      <a:prstDash val="solid"/>
                      <a:round/>
                      <a:headEnd len="sm" w="sm" type="none"/>
                      <a:tailEnd len="sm" w="sm" type="none"/>
                    </a:lnT>
                  </a:tcPr>
                </a:tc>
                <a:tc>
                  <a:txBody>
                    <a:bodyPr/>
                    <a:lstStyle/>
                    <a:p>
                      <a:pPr indent="0" lvl="0" marL="0" rtl="0" algn="l">
                        <a:spcBef>
                          <a:spcPts val="0"/>
                        </a:spcBef>
                        <a:spcAft>
                          <a:spcPts val="0"/>
                        </a:spcAft>
                        <a:buNone/>
                      </a:pPr>
                      <a:r>
                        <a:rPr lang="en-GB" sz="800"/>
                        <a:t>72.96%</a:t>
                      </a:r>
                      <a:endParaRPr sz="800"/>
                    </a:p>
                  </a:txBody>
                  <a:tcPr marT="91425" marB="91425" marR="91425" marL="91425">
                    <a:lnT cap="flat" cmpd="sng" w="9525">
                      <a:solidFill>
                        <a:srgbClr val="999999"/>
                      </a:solidFill>
                      <a:prstDash val="solid"/>
                      <a:round/>
                      <a:headEnd len="sm" w="sm" type="none"/>
                      <a:tailEnd len="sm" w="sm" type="none"/>
                    </a:lnT>
                  </a:tcPr>
                </a:tc>
                <a:tc>
                  <a:txBody>
                    <a:bodyPr/>
                    <a:lstStyle/>
                    <a:p>
                      <a:pPr indent="0" lvl="0" marL="0" rtl="0" algn="l">
                        <a:spcBef>
                          <a:spcPts val="0"/>
                        </a:spcBef>
                        <a:spcAft>
                          <a:spcPts val="0"/>
                        </a:spcAft>
                        <a:buNone/>
                      </a:pPr>
                      <a:r>
                        <a:rPr lang="en-GB" sz="800"/>
                        <a:t>73.49%</a:t>
                      </a:r>
                      <a:endParaRPr sz="800"/>
                    </a:p>
                  </a:txBody>
                  <a:tcPr marT="91425" marB="91425" marR="91425" marL="91425">
                    <a:lnT cap="flat" cmpd="sng" w="9525">
                      <a:solidFill>
                        <a:srgbClr val="999999"/>
                      </a:solidFill>
                      <a:prstDash val="solid"/>
                      <a:round/>
                      <a:headEnd len="sm" w="sm" type="none"/>
                      <a:tailEnd len="sm" w="sm" type="none"/>
                    </a:lnT>
                  </a:tcPr>
                </a:tc>
              </a:tr>
              <a:tr h="347875">
                <a:tc>
                  <a:txBody>
                    <a:bodyPr/>
                    <a:lstStyle/>
                    <a:p>
                      <a:pPr indent="0" lvl="0" marL="0" rtl="0" algn="l">
                        <a:spcBef>
                          <a:spcPts val="0"/>
                        </a:spcBef>
                        <a:spcAft>
                          <a:spcPts val="0"/>
                        </a:spcAft>
                        <a:buNone/>
                      </a:pPr>
                      <a:r>
                        <a:rPr lang="en-GB" sz="800"/>
                        <a:t>VGG16 with Frozen Layers</a:t>
                      </a:r>
                      <a:endParaRPr sz="800"/>
                    </a:p>
                  </a:txBody>
                  <a:tcPr marT="91425" marB="91425" marR="91425" marL="91425"/>
                </a:tc>
                <a:tc>
                  <a:txBody>
                    <a:bodyPr/>
                    <a:lstStyle/>
                    <a:p>
                      <a:pPr indent="0" lvl="0" marL="0" rtl="0" algn="l">
                        <a:spcBef>
                          <a:spcPts val="0"/>
                        </a:spcBef>
                        <a:spcAft>
                          <a:spcPts val="0"/>
                        </a:spcAft>
                        <a:buNone/>
                      </a:pPr>
                      <a:r>
                        <a:rPr lang="en-GB" sz="800"/>
                        <a:t>50.5%</a:t>
                      </a:r>
                      <a:endParaRPr sz="800"/>
                    </a:p>
                  </a:txBody>
                  <a:tcPr marT="91425" marB="91425" marR="91425" marL="91425"/>
                </a:tc>
                <a:tc>
                  <a:txBody>
                    <a:bodyPr/>
                    <a:lstStyle/>
                    <a:p>
                      <a:pPr indent="0" lvl="0" marL="0" rtl="0" algn="l">
                        <a:spcBef>
                          <a:spcPts val="0"/>
                        </a:spcBef>
                        <a:spcAft>
                          <a:spcPts val="0"/>
                        </a:spcAft>
                        <a:buNone/>
                      </a:pPr>
                      <a:r>
                        <a:rPr lang="en-GB" sz="800"/>
                        <a:t>50.37%</a:t>
                      </a:r>
                      <a:endParaRPr sz="800"/>
                    </a:p>
                  </a:txBody>
                  <a:tcPr marT="91425" marB="91425" marR="91425" marL="91425"/>
                </a:tc>
              </a:tr>
              <a:tr h="370975">
                <a:tc>
                  <a:txBody>
                    <a:bodyPr/>
                    <a:lstStyle/>
                    <a:p>
                      <a:pPr indent="0" lvl="0" marL="0" rtl="0" algn="l">
                        <a:spcBef>
                          <a:spcPts val="0"/>
                        </a:spcBef>
                        <a:spcAft>
                          <a:spcPts val="0"/>
                        </a:spcAft>
                        <a:buNone/>
                      </a:pPr>
                      <a:r>
                        <a:rPr lang="en-GB" sz="800"/>
                        <a:t>Resnet50</a:t>
                      </a:r>
                      <a:endParaRPr sz="800"/>
                    </a:p>
                  </a:txBody>
                  <a:tcPr marT="91425" marB="91425" marR="91425" marL="91425">
                    <a:solidFill>
                      <a:srgbClr val="93C47D"/>
                    </a:solidFill>
                  </a:tcPr>
                </a:tc>
                <a:tc>
                  <a:txBody>
                    <a:bodyPr/>
                    <a:lstStyle/>
                    <a:p>
                      <a:pPr indent="0" lvl="0" marL="0" rtl="0" algn="l">
                        <a:spcBef>
                          <a:spcPts val="0"/>
                        </a:spcBef>
                        <a:spcAft>
                          <a:spcPts val="0"/>
                        </a:spcAft>
                        <a:buNone/>
                      </a:pPr>
                      <a:r>
                        <a:rPr lang="en-GB" sz="800"/>
                        <a:t>77.76%</a:t>
                      </a:r>
                      <a:endParaRPr sz="800"/>
                    </a:p>
                  </a:txBody>
                  <a:tcPr marT="91425" marB="91425" marR="91425" marL="91425">
                    <a:solidFill>
                      <a:srgbClr val="93C47D"/>
                    </a:solidFill>
                  </a:tcPr>
                </a:tc>
                <a:tc>
                  <a:txBody>
                    <a:bodyPr/>
                    <a:lstStyle/>
                    <a:p>
                      <a:pPr indent="0" lvl="0" marL="0" rtl="0" algn="l">
                        <a:spcBef>
                          <a:spcPts val="0"/>
                        </a:spcBef>
                        <a:spcAft>
                          <a:spcPts val="0"/>
                        </a:spcAft>
                        <a:buNone/>
                      </a:pPr>
                      <a:r>
                        <a:rPr lang="en-GB" sz="800"/>
                        <a:t>78.62%</a:t>
                      </a:r>
                      <a:endParaRPr sz="800"/>
                    </a:p>
                  </a:txBody>
                  <a:tcPr marT="91425" marB="91425" marR="91425" marL="91425">
                    <a:solidFill>
                      <a:srgbClr val="93C47D"/>
                    </a:solidFill>
                  </a:tcPr>
                </a:tc>
              </a:tr>
              <a:tr h="407000">
                <a:tc>
                  <a:txBody>
                    <a:bodyPr/>
                    <a:lstStyle/>
                    <a:p>
                      <a:pPr indent="0" lvl="0" marL="0" rtl="0" algn="l">
                        <a:spcBef>
                          <a:spcPts val="0"/>
                        </a:spcBef>
                        <a:spcAft>
                          <a:spcPts val="0"/>
                        </a:spcAft>
                        <a:buNone/>
                      </a:pPr>
                      <a:r>
                        <a:rPr lang="en-GB" sz="800"/>
                        <a:t>Resnet152</a:t>
                      </a:r>
                      <a:endParaRPr sz="800"/>
                    </a:p>
                  </a:txBody>
                  <a:tcPr marT="91425" marB="91425" marR="91425" marL="91425"/>
                </a:tc>
                <a:tc>
                  <a:txBody>
                    <a:bodyPr/>
                    <a:lstStyle/>
                    <a:p>
                      <a:pPr indent="0" lvl="0" marL="0" rtl="0" algn="l">
                        <a:spcBef>
                          <a:spcPts val="0"/>
                        </a:spcBef>
                        <a:spcAft>
                          <a:spcPts val="0"/>
                        </a:spcAft>
                        <a:buNone/>
                      </a:pPr>
                      <a:r>
                        <a:rPr lang="en-GB" sz="800"/>
                        <a:t>70.74%</a:t>
                      </a:r>
                      <a:endParaRPr sz="800"/>
                    </a:p>
                  </a:txBody>
                  <a:tcPr marT="91425" marB="91425" marR="91425" marL="91425"/>
                </a:tc>
                <a:tc>
                  <a:txBody>
                    <a:bodyPr/>
                    <a:lstStyle/>
                    <a:p>
                      <a:pPr indent="0" lvl="0" marL="0" rtl="0" algn="l">
                        <a:spcBef>
                          <a:spcPts val="0"/>
                        </a:spcBef>
                        <a:spcAft>
                          <a:spcPts val="0"/>
                        </a:spcAft>
                        <a:buNone/>
                      </a:pPr>
                      <a:r>
                        <a:rPr lang="en-GB" sz="800"/>
                        <a:t>71.26%</a:t>
                      </a:r>
                      <a:endParaRPr sz="800"/>
                    </a:p>
                  </a:txBody>
                  <a:tcPr marT="91425" marB="91425" marR="91425" marL="91425"/>
                </a:tc>
              </a:tr>
              <a:tr h="670525">
                <a:tc>
                  <a:txBody>
                    <a:bodyPr/>
                    <a:lstStyle/>
                    <a:p>
                      <a:pPr indent="0" lvl="0" marL="0" rtl="0" algn="l">
                        <a:spcBef>
                          <a:spcPts val="0"/>
                        </a:spcBef>
                        <a:spcAft>
                          <a:spcPts val="0"/>
                        </a:spcAft>
                        <a:buNone/>
                      </a:pPr>
                      <a:r>
                        <a:rPr lang="en-GB" sz="800"/>
                        <a:t>Resnet50 with Additional Normalisation &amp; Dropout</a:t>
                      </a:r>
                      <a:endParaRPr sz="800"/>
                    </a:p>
                  </a:txBody>
                  <a:tcPr marT="91425" marB="91425" marR="91425" marL="91425"/>
                </a:tc>
                <a:tc>
                  <a:txBody>
                    <a:bodyPr/>
                    <a:lstStyle/>
                    <a:p>
                      <a:pPr indent="0" lvl="0" marL="0" rtl="0" algn="l">
                        <a:spcBef>
                          <a:spcPts val="0"/>
                        </a:spcBef>
                        <a:spcAft>
                          <a:spcPts val="0"/>
                        </a:spcAft>
                        <a:buNone/>
                      </a:pPr>
                      <a:r>
                        <a:rPr lang="en-GB" sz="800"/>
                        <a:t>77.57%</a:t>
                      </a:r>
                      <a:endParaRPr sz="800"/>
                    </a:p>
                  </a:txBody>
                  <a:tcPr marT="91425" marB="91425" marR="91425" marL="91425"/>
                </a:tc>
                <a:tc>
                  <a:txBody>
                    <a:bodyPr/>
                    <a:lstStyle/>
                    <a:p>
                      <a:pPr indent="0" lvl="0" marL="0" rtl="0" algn="l">
                        <a:spcBef>
                          <a:spcPts val="0"/>
                        </a:spcBef>
                        <a:spcAft>
                          <a:spcPts val="0"/>
                        </a:spcAft>
                        <a:buNone/>
                      </a:pPr>
                      <a:r>
                        <a:rPr lang="en-GB" sz="800"/>
                        <a:t>78.37%</a:t>
                      </a:r>
                      <a:endParaRPr sz="800"/>
                    </a:p>
                  </a:txBody>
                  <a:tcPr marT="91425" marB="91425" marR="91425" marL="91425"/>
                </a:tc>
              </a:tr>
            </a:tbl>
          </a:graphicData>
        </a:graphic>
      </p:graphicFrame>
      <p:pic>
        <p:nvPicPr>
          <p:cNvPr id="182" name="Google Shape;182;p23"/>
          <p:cNvPicPr preferRelativeResize="0"/>
          <p:nvPr/>
        </p:nvPicPr>
        <p:blipFill>
          <a:blip r:embed="rId3">
            <a:alphaModFix/>
          </a:blip>
          <a:stretch>
            <a:fillRect/>
          </a:stretch>
        </p:blipFill>
        <p:spPr>
          <a:xfrm>
            <a:off x="5458049" y="3470505"/>
            <a:ext cx="3374260" cy="1260656"/>
          </a:xfrm>
          <a:prstGeom prst="rect">
            <a:avLst/>
          </a:prstGeom>
          <a:noFill/>
          <a:ln>
            <a:noFill/>
          </a:ln>
        </p:spPr>
      </p:pic>
      <p:pic>
        <p:nvPicPr>
          <p:cNvPr id="183" name="Google Shape;183;p23"/>
          <p:cNvPicPr preferRelativeResize="0"/>
          <p:nvPr/>
        </p:nvPicPr>
        <p:blipFill>
          <a:blip r:embed="rId4">
            <a:alphaModFix/>
          </a:blip>
          <a:stretch>
            <a:fillRect/>
          </a:stretch>
        </p:blipFill>
        <p:spPr>
          <a:xfrm>
            <a:off x="5500558" y="1787775"/>
            <a:ext cx="3331767" cy="1260656"/>
          </a:xfrm>
          <a:prstGeom prst="rect">
            <a:avLst/>
          </a:prstGeom>
          <a:noFill/>
          <a:ln>
            <a:noFill/>
          </a:ln>
        </p:spPr>
      </p:pic>
      <p:sp>
        <p:nvSpPr>
          <p:cNvPr id="184" name="Google Shape;184;p23"/>
          <p:cNvSpPr txBox="1"/>
          <p:nvPr/>
        </p:nvSpPr>
        <p:spPr>
          <a:xfrm>
            <a:off x="6805720" y="2970063"/>
            <a:ext cx="721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Roboto"/>
                <a:ea typeface="Roboto"/>
                <a:cs typeface="Roboto"/>
                <a:sym typeface="Roboto"/>
              </a:rPr>
              <a:t>50 Epochs</a:t>
            </a:r>
            <a:endParaRPr sz="700">
              <a:latin typeface="Roboto"/>
              <a:ea typeface="Roboto"/>
              <a:cs typeface="Roboto"/>
              <a:sym typeface="Roboto"/>
            </a:endParaRPr>
          </a:p>
        </p:txBody>
      </p:sp>
      <p:sp>
        <p:nvSpPr>
          <p:cNvPr id="185" name="Google Shape;185;p23"/>
          <p:cNvSpPr txBox="1"/>
          <p:nvPr/>
        </p:nvSpPr>
        <p:spPr>
          <a:xfrm>
            <a:off x="6805709" y="4650905"/>
            <a:ext cx="791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Roboto"/>
                <a:ea typeface="Roboto"/>
                <a:cs typeface="Roboto"/>
                <a:sym typeface="Roboto"/>
              </a:rPr>
              <a:t>120 Epochs</a:t>
            </a:r>
            <a:endParaRPr sz="7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4"/>
          <p:cNvPicPr preferRelativeResize="0"/>
          <p:nvPr/>
        </p:nvPicPr>
        <p:blipFill>
          <a:blip r:embed="rId3">
            <a:alphaModFix/>
          </a:blip>
          <a:stretch>
            <a:fillRect/>
          </a:stretch>
        </p:blipFill>
        <p:spPr>
          <a:xfrm>
            <a:off x="359425" y="2545150"/>
            <a:ext cx="2829477" cy="1889088"/>
          </a:xfrm>
          <a:prstGeom prst="rect">
            <a:avLst/>
          </a:prstGeom>
          <a:noFill/>
          <a:ln>
            <a:noFill/>
          </a:ln>
        </p:spPr>
      </p:pic>
      <p:sp>
        <p:nvSpPr>
          <p:cNvPr id="191" name="Google Shape;191;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Face Detection and Emotion Prediction</a:t>
            </a:r>
            <a:endParaRPr/>
          </a:p>
        </p:txBody>
      </p:sp>
      <p:sp>
        <p:nvSpPr>
          <p:cNvPr id="192" name="Google Shape;192;p24"/>
          <p:cNvSpPr txBox="1"/>
          <p:nvPr>
            <p:ph idx="1" type="body"/>
          </p:nvPr>
        </p:nvSpPr>
        <p:spPr>
          <a:xfrm>
            <a:off x="311700" y="1505700"/>
            <a:ext cx="8497500" cy="67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In order to use the model on an application, we must first detect a face. Using OpenCV’s face detection Haar-Cascade classifiers:</a:t>
            </a:r>
            <a:endParaRPr/>
          </a:p>
        </p:txBody>
      </p:sp>
      <p:sp>
        <p:nvSpPr>
          <p:cNvPr id="193" name="Google Shape;193;p24"/>
          <p:cNvSpPr/>
          <p:nvPr/>
        </p:nvSpPr>
        <p:spPr>
          <a:xfrm>
            <a:off x="541024" y="2792150"/>
            <a:ext cx="593700" cy="602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p:nvPr/>
        </p:nvSpPr>
        <p:spPr>
          <a:xfrm>
            <a:off x="1041681" y="2664579"/>
            <a:ext cx="593700" cy="602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a:off x="1477321" y="3360228"/>
            <a:ext cx="648600" cy="6579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2047347" y="3041997"/>
            <a:ext cx="551400" cy="5595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 name="Google Shape;197;p24"/>
          <p:cNvCxnSpPr/>
          <p:nvPr/>
        </p:nvCxnSpPr>
        <p:spPr>
          <a:xfrm flipH="1" rot="10800000">
            <a:off x="2599050" y="2719112"/>
            <a:ext cx="796200" cy="333000"/>
          </a:xfrm>
          <a:prstGeom prst="straightConnector1">
            <a:avLst/>
          </a:prstGeom>
          <a:noFill/>
          <a:ln cap="flat" cmpd="sng" w="9525">
            <a:solidFill>
              <a:srgbClr val="0000FF"/>
            </a:solidFill>
            <a:prstDash val="solid"/>
            <a:round/>
            <a:headEnd len="med" w="med" type="none"/>
            <a:tailEnd len="med" w="med" type="none"/>
          </a:ln>
        </p:spPr>
      </p:cxnSp>
      <p:cxnSp>
        <p:nvCxnSpPr>
          <p:cNvPr id="198" name="Google Shape;198;p24"/>
          <p:cNvCxnSpPr/>
          <p:nvPr/>
        </p:nvCxnSpPr>
        <p:spPr>
          <a:xfrm flipH="1" rot="10800000">
            <a:off x="2599050" y="3173104"/>
            <a:ext cx="1259700" cy="420600"/>
          </a:xfrm>
          <a:prstGeom prst="straightConnector1">
            <a:avLst/>
          </a:prstGeom>
          <a:noFill/>
          <a:ln cap="flat" cmpd="sng" w="9525">
            <a:solidFill>
              <a:srgbClr val="0000FF"/>
            </a:solidFill>
            <a:prstDash val="solid"/>
            <a:round/>
            <a:headEnd len="med" w="med" type="none"/>
            <a:tailEnd len="med" w="med" type="none"/>
          </a:ln>
        </p:spPr>
      </p:cxnSp>
      <p:pic>
        <p:nvPicPr>
          <p:cNvPr id="199" name="Google Shape;199;p24"/>
          <p:cNvPicPr preferRelativeResize="0"/>
          <p:nvPr/>
        </p:nvPicPr>
        <p:blipFill>
          <a:blip r:embed="rId4">
            <a:alphaModFix/>
          </a:blip>
          <a:stretch>
            <a:fillRect/>
          </a:stretch>
        </p:blipFill>
        <p:spPr>
          <a:xfrm>
            <a:off x="3382725" y="2701099"/>
            <a:ext cx="467725" cy="469880"/>
          </a:xfrm>
          <a:prstGeom prst="rect">
            <a:avLst/>
          </a:prstGeom>
          <a:noFill/>
          <a:ln>
            <a:noFill/>
          </a:ln>
        </p:spPr>
      </p:pic>
      <p:cxnSp>
        <p:nvCxnSpPr>
          <p:cNvPr id="200" name="Google Shape;200;p24"/>
          <p:cNvCxnSpPr/>
          <p:nvPr/>
        </p:nvCxnSpPr>
        <p:spPr>
          <a:xfrm>
            <a:off x="2131115" y="4018310"/>
            <a:ext cx="1225500" cy="391200"/>
          </a:xfrm>
          <a:prstGeom prst="straightConnector1">
            <a:avLst/>
          </a:prstGeom>
          <a:noFill/>
          <a:ln cap="flat" cmpd="sng" w="9525">
            <a:solidFill>
              <a:srgbClr val="0000FF"/>
            </a:solidFill>
            <a:prstDash val="solid"/>
            <a:round/>
            <a:headEnd len="med" w="med" type="none"/>
            <a:tailEnd len="med" w="med" type="none"/>
          </a:ln>
        </p:spPr>
      </p:cxnSp>
      <p:cxnSp>
        <p:nvCxnSpPr>
          <p:cNvPr id="201" name="Google Shape;201;p24"/>
          <p:cNvCxnSpPr/>
          <p:nvPr/>
        </p:nvCxnSpPr>
        <p:spPr>
          <a:xfrm>
            <a:off x="2139772" y="3381400"/>
            <a:ext cx="1675500" cy="573900"/>
          </a:xfrm>
          <a:prstGeom prst="straightConnector1">
            <a:avLst/>
          </a:prstGeom>
          <a:noFill/>
          <a:ln cap="flat" cmpd="sng" w="9525">
            <a:solidFill>
              <a:srgbClr val="0000FF"/>
            </a:solidFill>
            <a:prstDash val="solid"/>
            <a:round/>
            <a:headEnd len="med" w="med" type="none"/>
            <a:tailEnd len="med" w="med" type="none"/>
          </a:ln>
        </p:spPr>
      </p:cxnSp>
      <p:pic>
        <p:nvPicPr>
          <p:cNvPr id="202" name="Google Shape;202;p24"/>
          <p:cNvPicPr preferRelativeResize="0"/>
          <p:nvPr/>
        </p:nvPicPr>
        <p:blipFill>
          <a:blip r:embed="rId5">
            <a:alphaModFix/>
          </a:blip>
          <a:stretch>
            <a:fillRect/>
          </a:stretch>
        </p:blipFill>
        <p:spPr>
          <a:xfrm>
            <a:off x="3352525" y="3936100"/>
            <a:ext cx="467725" cy="469880"/>
          </a:xfrm>
          <a:prstGeom prst="rect">
            <a:avLst/>
          </a:prstGeom>
          <a:noFill/>
          <a:ln>
            <a:noFill/>
          </a:ln>
        </p:spPr>
      </p:pic>
      <p:sp>
        <p:nvSpPr>
          <p:cNvPr id="203" name="Google Shape;203;p24"/>
          <p:cNvSpPr/>
          <p:nvPr/>
        </p:nvSpPr>
        <p:spPr>
          <a:xfrm>
            <a:off x="4305750" y="2779138"/>
            <a:ext cx="661800" cy="31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4305750" y="4014138"/>
            <a:ext cx="661800" cy="31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txBox="1"/>
          <p:nvPr/>
        </p:nvSpPr>
        <p:spPr>
          <a:xfrm>
            <a:off x="3913000" y="2124975"/>
            <a:ext cx="1371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Roboto"/>
                <a:ea typeface="Roboto"/>
                <a:cs typeface="Roboto"/>
                <a:sym typeface="Roboto"/>
              </a:rPr>
              <a:t>model.predict(detected_face)</a:t>
            </a:r>
            <a:endParaRPr sz="700">
              <a:latin typeface="Roboto"/>
              <a:ea typeface="Roboto"/>
              <a:cs typeface="Roboto"/>
              <a:sym typeface="Roboto"/>
            </a:endParaRPr>
          </a:p>
        </p:txBody>
      </p:sp>
      <p:sp>
        <p:nvSpPr>
          <p:cNvPr id="206" name="Google Shape;206;p24"/>
          <p:cNvSpPr txBox="1"/>
          <p:nvPr/>
        </p:nvSpPr>
        <p:spPr>
          <a:xfrm>
            <a:off x="1134725" y="2124975"/>
            <a:ext cx="1431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Roboto"/>
                <a:ea typeface="Roboto"/>
                <a:cs typeface="Roboto"/>
                <a:sym typeface="Roboto"/>
              </a:rPr>
              <a:t>Detect Faces in image/frame</a:t>
            </a:r>
            <a:endParaRPr sz="700">
              <a:latin typeface="Roboto"/>
              <a:ea typeface="Roboto"/>
              <a:cs typeface="Roboto"/>
              <a:sym typeface="Roboto"/>
            </a:endParaRPr>
          </a:p>
        </p:txBody>
      </p:sp>
      <p:cxnSp>
        <p:nvCxnSpPr>
          <p:cNvPr id="207" name="Google Shape;207;p24"/>
          <p:cNvCxnSpPr/>
          <p:nvPr/>
        </p:nvCxnSpPr>
        <p:spPr>
          <a:xfrm>
            <a:off x="4107800" y="2446450"/>
            <a:ext cx="2100" cy="2016000"/>
          </a:xfrm>
          <a:prstGeom prst="straightConnector1">
            <a:avLst/>
          </a:prstGeom>
          <a:noFill/>
          <a:ln cap="flat" cmpd="sng" w="9525">
            <a:solidFill>
              <a:schemeClr val="dk2"/>
            </a:solidFill>
            <a:prstDash val="solid"/>
            <a:round/>
            <a:headEnd len="med" w="med" type="none"/>
            <a:tailEnd len="med" w="med" type="none"/>
          </a:ln>
        </p:spPr>
      </p:cxnSp>
      <p:cxnSp>
        <p:nvCxnSpPr>
          <p:cNvPr id="208" name="Google Shape;208;p24"/>
          <p:cNvCxnSpPr/>
          <p:nvPr/>
        </p:nvCxnSpPr>
        <p:spPr>
          <a:xfrm>
            <a:off x="5144375" y="2417475"/>
            <a:ext cx="2100" cy="2016000"/>
          </a:xfrm>
          <a:prstGeom prst="straightConnector1">
            <a:avLst/>
          </a:prstGeom>
          <a:noFill/>
          <a:ln cap="flat" cmpd="sng" w="9525">
            <a:solidFill>
              <a:schemeClr val="dk2"/>
            </a:solidFill>
            <a:prstDash val="solid"/>
            <a:round/>
            <a:headEnd len="med" w="med" type="none"/>
            <a:tailEnd len="med" w="med" type="none"/>
          </a:ln>
        </p:spPr>
      </p:cxnSp>
      <p:pic>
        <p:nvPicPr>
          <p:cNvPr id="209" name="Google Shape;209;p24"/>
          <p:cNvPicPr preferRelativeResize="0"/>
          <p:nvPr/>
        </p:nvPicPr>
        <p:blipFill>
          <a:blip r:embed="rId3">
            <a:alphaModFix/>
          </a:blip>
          <a:stretch>
            <a:fillRect/>
          </a:stretch>
        </p:blipFill>
        <p:spPr>
          <a:xfrm>
            <a:off x="5655425" y="2509900"/>
            <a:ext cx="2829477" cy="1889088"/>
          </a:xfrm>
          <a:prstGeom prst="rect">
            <a:avLst/>
          </a:prstGeom>
          <a:noFill/>
          <a:ln>
            <a:noFill/>
          </a:ln>
        </p:spPr>
      </p:pic>
      <p:sp>
        <p:nvSpPr>
          <p:cNvPr id="210" name="Google Shape;210;p24"/>
          <p:cNvSpPr/>
          <p:nvPr/>
        </p:nvSpPr>
        <p:spPr>
          <a:xfrm>
            <a:off x="5837024" y="2756900"/>
            <a:ext cx="593700" cy="602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a:off x="6337681" y="2629329"/>
            <a:ext cx="593700" cy="602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6773321" y="3324978"/>
            <a:ext cx="648600" cy="6579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a:off x="7343347" y="3006747"/>
            <a:ext cx="551400" cy="5595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txBox="1"/>
          <p:nvPr/>
        </p:nvSpPr>
        <p:spPr>
          <a:xfrm>
            <a:off x="5752050" y="2558175"/>
            <a:ext cx="50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00FF00"/>
                </a:solidFill>
                <a:latin typeface="Roboto"/>
                <a:ea typeface="Roboto"/>
                <a:cs typeface="Roboto"/>
                <a:sym typeface="Roboto"/>
              </a:rPr>
              <a:t>neutral</a:t>
            </a:r>
            <a:endParaRPr sz="800">
              <a:solidFill>
                <a:srgbClr val="00FF00"/>
              </a:solidFill>
              <a:latin typeface="Roboto"/>
              <a:ea typeface="Roboto"/>
              <a:cs typeface="Roboto"/>
              <a:sym typeface="Roboto"/>
            </a:endParaRPr>
          </a:p>
        </p:txBody>
      </p:sp>
      <p:sp>
        <p:nvSpPr>
          <p:cNvPr id="215" name="Google Shape;215;p24"/>
          <p:cNvSpPr txBox="1"/>
          <p:nvPr/>
        </p:nvSpPr>
        <p:spPr>
          <a:xfrm>
            <a:off x="6254250" y="2414475"/>
            <a:ext cx="648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00FF00"/>
                </a:solidFill>
                <a:latin typeface="Roboto"/>
                <a:ea typeface="Roboto"/>
                <a:cs typeface="Roboto"/>
                <a:sym typeface="Roboto"/>
              </a:rPr>
              <a:t>happiness</a:t>
            </a:r>
            <a:endParaRPr sz="800">
              <a:solidFill>
                <a:srgbClr val="00FF00"/>
              </a:solidFill>
              <a:latin typeface="Roboto"/>
              <a:ea typeface="Roboto"/>
              <a:cs typeface="Roboto"/>
              <a:sym typeface="Roboto"/>
            </a:endParaRPr>
          </a:p>
        </p:txBody>
      </p:sp>
      <p:sp>
        <p:nvSpPr>
          <p:cNvPr id="216" name="Google Shape;216;p24"/>
          <p:cNvSpPr txBox="1"/>
          <p:nvPr/>
        </p:nvSpPr>
        <p:spPr>
          <a:xfrm>
            <a:off x="6694738" y="3119675"/>
            <a:ext cx="648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00FF00"/>
                </a:solidFill>
                <a:latin typeface="Roboto"/>
                <a:ea typeface="Roboto"/>
                <a:cs typeface="Roboto"/>
                <a:sym typeface="Roboto"/>
              </a:rPr>
              <a:t>happiness</a:t>
            </a:r>
            <a:endParaRPr sz="800">
              <a:solidFill>
                <a:srgbClr val="00FF00"/>
              </a:solidFill>
              <a:latin typeface="Roboto"/>
              <a:ea typeface="Roboto"/>
              <a:cs typeface="Roboto"/>
              <a:sym typeface="Roboto"/>
            </a:endParaRPr>
          </a:p>
        </p:txBody>
      </p:sp>
      <p:sp>
        <p:nvSpPr>
          <p:cNvPr id="217" name="Google Shape;217;p24"/>
          <p:cNvSpPr txBox="1"/>
          <p:nvPr/>
        </p:nvSpPr>
        <p:spPr>
          <a:xfrm>
            <a:off x="7246150" y="2811875"/>
            <a:ext cx="648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00FF00"/>
                </a:solidFill>
                <a:latin typeface="Roboto"/>
                <a:ea typeface="Roboto"/>
                <a:cs typeface="Roboto"/>
                <a:sym typeface="Roboto"/>
              </a:rPr>
              <a:t>happiness</a:t>
            </a:r>
            <a:endParaRPr sz="800">
              <a:solidFill>
                <a:srgbClr val="00FF00"/>
              </a:solidFill>
              <a:latin typeface="Roboto"/>
              <a:ea typeface="Roboto"/>
              <a:cs typeface="Roboto"/>
              <a:sym typeface="Roboto"/>
            </a:endParaRPr>
          </a:p>
        </p:txBody>
      </p:sp>
      <p:sp>
        <p:nvSpPr>
          <p:cNvPr id="218" name="Google Shape;218;p24"/>
          <p:cNvSpPr txBox="1"/>
          <p:nvPr/>
        </p:nvSpPr>
        <p:spPr>
          <a:xfrm>
            <a:off x="6099075" y="2177100"/>
            <a:ext cx="1997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Roboto"/>
                <a:ea typeface="Roboto"/>
                <a:cs typeface="Roboto"/>
                <a:sym typeface="Roboto"/>
              </a:rPr>
              <a:t>Display predicted emotion per detected face</a:t>
            </a:r>
            <a:endParaRPr sz="7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Misclassification Analysis</a:t>
            </a:r>
            <a:endParaRPr/>
          </a:p>
        </p:txBody>
      </p:sp>
      <p:sp>
        <p:nvSpPr>
          <p:cNvPr id="224" name="Google Shape;224;p25"/>
          <p:cNvSpPr txBox="1"/>
          <p:nvPr>
            <p:ph idx="1" type="body"/>
          </p:nvPr>
        </p:nvSpPr>
        <p:spPr>
          <a:xfrm>
            <a:off x="311700" y="1505700"/>
            <a:ext cx="39576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Anger, Happiness or Neutral are usually misclassified</a:t>
            </a:r>
            <a:endParaRPr/>
          </a:p>
          <a:p>
            <a:pPr indent="-311150" lvl="0" marL="457200" rtl="0" algn="l">
              <a:spcBef>
                <a:spcPts val="0"/>
              </a:spcBef>
              <a:spcAft>
                <a:spcPts val="0"/>
              </a:spcAft>
              <a:buSzPts val="1300"/>
              <a:buChar char="●"/>
            </a:pPr>
            <a:r>
              <a:rPr lang="en-GB"/>
              <a:t>Presence of teeth</a:t>
            </a:r>
            <a:endParaRPr/>
          </a:p>
          <a:p>
            <a:pPr indent="-311150" lvl="0" marL="457200" rtl="0" algn="l">
              <a:spcBef>
                <a:spcPts val="0"/>
              </a:spcBef>
              <a:spcAft>
                <a:spcPts val="0"/>
              </a:spcAft>
              <a:buSzPts val="1300"/>
              <a:buChar char="●"/>
            </a:pPr>
            <a:r>
              <a:rPr lang="en-GB"/>
              <a:t>Images with brighter pixels around mouth section</a:t>
            </a:r>
            <a:endParaRPr/>
          </a:p>
          <a:p>
            <a:pPr indent="-311150" lvl="0" marL="457200" rtl="0" algn="l">
              <a:spcBef>
                <a:spcPts val="0"/>
              </a:spcBef>
              <a:spcAft>
                <a:spcPts val="0"/>
              </a:spcAft>
              <a:buSzPts val="1300"/>
              <a:buChar char="●"/>
            </a:pPr>
            <a:r>
              <a:rPr lang="en-GB"/>
              <a:t>Pouts have no </a:t>
            </a:r>
            <a:r>
              <a:rPr lang="en-GB"/>
              <a:t>exposure</a:t>
            </a:r>
            <a:r>
              <a:rPr lang="en-GB"/>
              <a:t> of teeth</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Obscured Facial Features contribute to misclassification</a:t>
            </a:r>
            <a:endParaRPr/>
          </a:p>
          <a:p>
            <a:pPr indent="-311150" lvl="0" marL="457200" rtl="0" algn="l">
              <a:spcBef>
                <a:spcPts val="0"/>
              </a:spcBef>
              <a:spcAft>
                <a:spcPts val="0"/>
              </a:spcAft>
              <a:buSzPts val="1300"/>
              <a:buChar char="●"/>
            </a:pPr>
            <a:r>
              <a:rPr lang="en-GB"/>
              <a:t>Hands or objects that cover key facial features</a:t>
            </a:r>
            <a:endParaRPr/>
          </a:p>
        </p:txBody>
      </p:sp>
      <p:pic>
        <p:nvPicPr>
          <p:cNvPr id="225" name="Google Shape;225;p25"/>
          <p:cNvPicPr preferRelativeResize="0"/>
          <p:nvPr/>
        </p:nvPicPr>
        <p:blipFill>
          <a:blip r:embed="rId3">
            <a:alphaModFix/>
          </a:blip>
          <a:stretch>
            <a:fillRect/>
          </a:stretch>
        </p:blipFill>
        <p:spPr>
          <a:xfrm>
            <a:off x="4914300" y="1648900"/>
            <a:ext cx="1132325" cy="1132325"/>
          </a:xfrm>
          <a:prstGeom prst="rect">
            <a:avLst/>
          </a:prstGeom>
          <a:noFill/>
          <a:ln>
            <a:noFill/>
          </a:ln>
        </p:spPr>
      </p:pic>
      <p:pic>
        <p:nvPicPr>
          <p:cNvPr id="226" name="Google Shape;226;p25"/>
          <p:cNvPicPr preferRelativeResize="0"/>
          <p:nvPr/>
        </p:nvPicPr>
        <p:blipFill>
          <a:blip r:embed="rId4">
            <a:alphaModFix/>
          </a:blip>
          <a:stretch>
            <a:fillRect/>
          </a:stretch>
        </p:blipFill>
        <p:spPr>
          <a:xfrm>
            <a:off x="6358400" y="1648900"/>
            <a:ext cx="1132325" cy="1137551"/>
          </a:xfrm>
          <a:prstGeom prst="rect">
            <a:avLst/>
          </a:prstGeom>
          <a:noFill/>
          <a:ln>
            <a:noFill/>
          </a:ln>
        </p:spPr>
      </p:pic>
      <p:sp>
        <p:nvSpPr>
          <p:cNvPr id="227" name="Google Shape;227;p25"/>
          <p:cNvSpPr/>
          <p:nvPr/>
        </p:nvSpPr>
        <p:spPr>
          <a:xfrm>
            <a:off x="5181063" y="2482400"/>
            <a:ext cx="598800" cy="275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5"/>
          <p:cNvSpPr/>
          <p:nvPr/>
        </p:nvSpPr>
        <p:spPr>
          <a:xfrm>
            <a:off x="6625150" y="2335375"/>
            <a:ext cx="598800" cy="275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25"/>
          <p:cNvPicPr preferRelativeResize="0"/>
          <p:nvPr/>
        </p:nvPicPr>
        <p:blipFill>
          <a:blip r:embed="rId5">
            <a:alphaModFix/>
          </a:blip>
          <a:stretch>
            <a:fillRect/>
          </a:stretch>
        </p:blipFill>
        <p:spPr>
          <a:xfrm>
            <a:off x="4269300" y="3355375"/>
            <a:ext cx="1209575" cy="1226525"/>
          </a:xfrm>
          <a:prstGeom prst="rect">
            <a:avLst/>
          </a:prstGeom>
          <a:noFill/>
          <a:ln>
            <a:noFill/>
          </a:ln>
        </p:spPr>
      </p:pic>
      <p:pic>
        <p:nvPicPr>
          <p:cNvPr id="230" name="Google Shape;230;p25"/>
          <p:cNvPicPr preferRelativeResize="0"/>
          <p:nvPr/>
        </p:nvPicPr>
        <p:blipFill>
          <a:blip r:embed="rId6">
            <a:alphaModFix/>
          </a:blip>
          <a:stretch>
            <a:fillRect/>
          </a:stretch>
        </p:blipFill>
        <p:spPr>
          <a:xfrm>
            <a:off x="5779875" y="3355400"/>
            <a:ext cx="1209575" cy="1226457"/>
          </a:xfrm>
          <a:prstGeom prst="rect">
            <a:avLst/>
          </a:prstGeom>
          <a:noFill/>
          <a:ln>
            <a:noFill/>
          </a:ln>
        </p:spPr>
      </p:pic>
      <p:pic>
        <p:nvPicPr>
          <p:cNvPr id="231" name="Google Shape;231;p25"/>
          <p:cNvPicPr preferRelativeResize="0"/>
          <p:nvPr/>
        </p:nvPicPr>
        <p:blipFill>
          <a:blip r:embed="rId7">
            <a:alphaModFix/>
          </a:blip>
          <a:stretch>
            <a:fillRect/>
          </a:stretch>
        </p:blipFill>
        <p:spPr>
          <a:xfrm>
            <a:off x="7290450" y="3345663"/>
            <a:ext cx="1245950" cy="1245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Testing on Web Camera</a:t>
            </a:r>
            <a:endParaRPr/>
          </a:p>
        </p:txBody>
      </p:sp>
      <p:sp>
        <p:nvSpPr>
          <p:cNvPr id="237" name="Google Shape;237;p26"/>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Anger and Happiness always have the presence of teeth</a:t>
            </a:r>
            <a:endParaRPr/>
          </a:p>
          <a:p>
            <a:pPr indent="-311150" lvl="0" marL="457200" rtl="0" algn="l">
              <a:spcBef>
                <a:spcPts val="0"/>
              </a:spcBef>
              <a:spcAft>
                <a:spcPts val="0"/>
              </a:spcAft>
              <a:buSzPts val="1300"/>
              <a:buChar char="●"/>
            </a:pPr>
            <a:r>
              <a:rPr lang="en-GB"/>
              <a:t>Surprise, Sadness and Fear both look the same in terms of features, except for the frown on forehead</a:t>
            </a:r>
            <a:endParaRPr/>
          </a:p>
          <a:p>
            <a:pPr indent="-311150" lvl="0" marL="457200" rtl="0" algn="l">
              <a:spcBef>
                <a:spcPts val="0"/>
              </a:spcBef>
              <a:spcAft>
                <a:spcPts val="0"/>
              </a:spcAft>
              <a:buSzPts val="1300"/>
              <a:buChar char="●"/>
            </a:pPr>
            <a:r>
              <a:rPr lang="en-GB"/>
              <a:t>Disgust and Contempt is challenging to replicate</a:t>
            </a:r>
            <a:endParaRPr/>
          </a:p>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38" name="Google Shape;238;p26"/>
          <p:cNvPicPr preferRelativeResize="0"/>
          <p:nvPr/>
        </p:nvPicPr>
        <p:blipFill>
          <a:blip r:embed="rId3">
            <a:alphaModFix/>
          </a:blip>
          <a:stretch>
            <a:fillRect/>
          </a:stretch>
        </p:blipFill>
        <p:spPr>
          <a:xfrm>
            <a:off x="5292127" y="1759900"/>
            <a:ext cx="1624694" cy="1294967"/>
          </a:xfrm>
          <a:prstGeom prst="rect">
            <a:avLst/>
          </a:prstGeom>
          <a:noFill/>
          <a:ln>
            <a:noFill/>
          </a:ln>
        </p:spPr>
      </p:pic>
      <p:pic>
        <p:nvPicPr>
          <p:cNvPr id="239" name="Google Shape;239;p26"/>
          <p:cNvPicPr preferRelativeResize="0"/>
          <p:nvPr/>
        </p:nvPicPr>
        <p:blipFill>
          <a:blip r:embed="rId4">
            <a:alphaModFix/>
          </a:blip>
          <a:stretch>
            <a:fillRect/>
          </a:stretch>
        </p:blipFill>
        <p:spPr>
          <a:xfrm>
            <a:off x="5425986" y="3534175"/>
            <a:ext cx="1624677" cy="1294975"/>
          </a:xfrm>
          <a:prstGeom prst="rect">
            <a:avLst/>
          </a:prstGeom>
          <a:noFill/>
          <a:ln>
            <a:noFill/>
          </a:ln>
        </p:spPr>
      </p:pic>
      <p:pic>
        <p:nvPicPr>
          <p:cNvPr id="240" name="Google Shape;240;p26"/>
          <p:cNvPicPr preferRelativeResize="0"/>
          <p:nvPr/>
        </p:nvPicPr>
        <p:blipFill>
          <a:blip r:embed="rId5">
            <a:alphaModFix/>
          </a:blip>
          <a:stretch>
            <a:fillRect/>
          </a:stretch>
        </p:blipFill>
        <p:spPr>
          <a:xfrm>
            <a:off x="7207648" y="3534175"/>
            <a:ext cx="1624677" cy="1294966"/>
          </a:xfrm>
          <a:prstGeom prst="rect">
            <a:avLst/>
          </a:prstGeom>
          <a:noFill/>
          <a:ln>
            <a:noFill/>
          </a:ln>
        </p:spPr>
      </p:pic>
      <p:pic>
        <p:nvPicPr>
          <p:cNvPr id="241" name="Google Shape;241;p26"/>
          <p:cNvPicPr preferRelativeResize="0"/>
          <p:nvPr/>
        </p:nvPicPr>
        <p:blipFill>
          <a:blip r:embed="rId6">
            <a:alphaModFix/>
          </a:blip>
          <a:stretch>
            <a:fillRect/>
          </a:stretch>
        </p:blipFill>
        <p:spPr>
          <a:xfrm>
            <a:off x="3644325" y="3534175"/>
            <a:ext cx="1624677" cy="1294965"/>
          </a:xfrm>
          <a:prstGeom prst="rect">
            <a:avLst/>
          </a:prstGeom>
          <a:noFill/>
          <a:ln>
            <a:noFill/>
          </a:ln>
        </p:spPr>
      </p:pic>
      <p:pic>
        <p:nvPicPr>
          <p:cNvPr id="242" name="Google Shape;242;p26"/>
          <p:cNvPicPr preferRelativeResize="0"/>
          <p:nvPr/>
        </p:nvPicPr>
        <p:blipFill>
          <a:blip r:embed="rId7">
            <a:alphaModFix/>
          </a:blip>
          <a:stretch>
            <a:fillRect/>
          </a:stretch>
        </p:blipFill>
        <p:spPr>
          <a:xfrm>
            <a:off x="7207624" y="1759900"/>
            <a:ext cx="1624694" cy="1294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Real world Applications and Challenges</a:t>
            </a:r>
            <a:endParaRPr/>
          </a:p>
        </p:txBody>
      </p:sp>
      <p:sp>
        <p:nvSpPr>
          <p:cNvPr id="248" name="Google Shape;248;p27"/>
          <p:cNvSpPr txBox="1"/>
          <p:nvPr>
            <p:ph idx="1" type="body"/>
          </p:nvPr>
        </p:nvSpPr>
        <p:spPr>
          <a:xfrm>
            <a:off x="311725" y="1505700"/>
            <a:ext cx="3999900" cy="3076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Types of usage:</a:t>
            </a:r>
            <a:endParaRPr/>
          </a:p>
          <a:p>
            <a:pPr indent="-311150" lvl="0" marL="457200" rtl="0" algn="l">
              <a:spcBef>
                <a:spcPts val="0"/>
              </a:spcBef>
              <a:spcAft>
                <a:spcPts val="0"/>
              </a:spcAft>
              <a:buSzPts val="1300"/>
              <a:buChar char="●"/>
            </a:pPr>
            <a:r>
              <a:rPr lang="en-GB"/>
              <a:t>Proctoring, Invigilation</a:t>
            </a:r>
            <a:endParaRPr/>
          </a:p>
          <a:p>
            <a:pPr indent="-311150" lvl="0" marL="457200" rtl="0" algn="l">
              <a:spcBef>
                <a:spcPts val="0"/>
              </a:spcBef>
              <a:spcAft>
                <a:spcPts val="0"/>
              </a:spcAft>
              <a:buSzPts val="1300"/>
              <a:buChar char="●"/>
            </a:pPr>
            <a:r>
              <a:rPr lang="en-GB"/>
              <a:t>General assessment of emotions</a:t>
            </a:r>
            <a:endParaRPr/>
          </a:p>
          <a:p>
            <a:pPr indent="-311150" lvl="0" marL="457200" rtl="0" algn="l">
              <a:spcBef>
                <a:spcPts val="0"/>
              </a:spcBef>
              <a:spcAft>
                <a:spcPts val="0"/>
              </a:spcAft>
              <a:buSzPts val="1300"/>
              <a:buChar char="●"/>
            </a:pPr>
            <a:r>
              <a:rPr lang="en-GB"/>
              <a:t>Web Camera, Screen Capture, accessing via Mobile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Computationally intensive and expensive</a:t>
            </a:r>
            <a:endParaRPr/>
          </a:p>
          <a:p>
            <a:pPr indent="-311150" lvl="0" marL="457200" rtl="0" algn="l">
              <a:spcBef>
                <a:spcPts val="0"/>
              </a:spcBef>
              <a:spcAft>
                <a:spcPts val="0"/>
              </a:spcAft>
              <a:buSzPts val="1300"/>
              <a:buChar char="●"/>
            </a:pPr>
            <a:r>
              <a:rPr lang="en-GB"/>
              <a:t>Good CPU/GPU</a:t>
            </a:r>
            <a:endParaRPr/>
          </a:p>
          <a:p>
            <a:pPr indent="-311150" lvl="0" marL="457200" rtl="0" algn="l">
              <a:spcBef>
                <a:spcPts val="0"/>
              </a:spcBef>
              <a:spcAft>
                <a:spcPts val="0"/>
              </a:spcAft>
              <a:buSzPts val="1300"/>
              <a:buChar char="●"/>
            </a:pPr>
            <a:r>
              <a:rPr lang="en-GB"/>
              <a:t>Detect Face &gt; Predict Emotions &gt; Return Results</a:t>
            </a:r>
            <a:endParaRPr/>
          </a:p>
          <a:p>
            <a:pPr indent="-311150" lvl="0" marL="457200" rtl="0" algn="l">
              <a:spcBef>
                <a:spcPts val="0"/>
              </a:spcBef>
              <a:spcAft>
                <a:spcPts val="0"/>
              </a:spcAft>
              <a:buSzPts val="1300"/>
              <a:buChar char="●"/>
            </a:pPr>
            <a:r>
              <a:rPr lang="en-GB"/>
              <a:t>Extremely expensive to process asynchronous facial detection in real-time via web applications</a:t>
            </a:r>
            <a:endParaRPr/>
          </a:p>
        </p:txBody>
      </p:sp>
      <p:pic>
        <p:nvPicPr>
          <p:cNvPr id="249" name="Google Shape;249;p27"/>
          <p:cNvPicPr preferRelativeResize="0"/>
          <p:nvPr/>
        </p:nvPicPr>
        <p:blipFill>
          <a:blip r:embed="rId3">
            <a:alphaModFix/>
          </a:blip>
          <a:stretch>
            <a:fillRect/>
          </a:stretch>
        </p:blipFill>
        <p:spPr>
          <a:xfrm>
            <a:off x="4384075" y="3240747"/>
            <a:ext cx="4484001" cy="1586900"/>
          </a:xfrm>
          <a:prstGeom prst="rect">
            <a:avLst/>
          </a:prstGeom>
          <a:noFill/>
          <a:ln>
            <a:noFill/>
          </a:ln>
        </p:spPr>
      </p:pic>
      <p:sp>
        <p:nvSpPr>
          <p:cNvPr id="250" name="Google Shape;250;p27"/>
          <p:cNvSpPr/>
          <p:nvPr/>
        </p:nvSpPr>
        <p:spPr>
          <a:xfrm>
            <a:off x="4384075" y="4742625"/>
            <a:ext cx="1363200" cy="7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27"/>
          <p:cNvPicPr preferRelativeResize="0"/>
          <p:nvPr/>
        </p:nvPicPr>
        <p:blipFill>
          <a:blip r:embed="rId4">
            <a:alphaModFix/>
          </a:blip>
          <a:stretch>
            <a:fillRect/>
          </a:stretch>
        </p:blipFill>
        <p:spPr>
          <a:xfrm>
            <a:off x="5164325" y="1368775"/>
            <a:ext cx="2717548" cy="1745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Conclusions &amp; </a:t>
            </a:r>
            <a:r>
              <a:rPr lang="en-GB"/>
              <a:t>Further Improvements</a:t>
            </a:r>
            <a:endParaRPr/>
          </a:p>
        </p:txBody>
      </p:sp>
      <p:sp>
        <p:nvSpPr>
          <p:cNvPr id="257" name="Google Shape;257;p28"/>
          <p:cNvSpPr txBox="1"/>
          <p:nvPr>
            <p:ph idx="1" type="body"/>
          </p:nvPr>
        </p:nvSpPr>
        <p:spPr>
          <a:xfrm>
            <a:off x="160475" y="1505700"/>
            <a:ext cx="42372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Improvements on training dataset</a:t>
            </a:r>
            <a:endParaRPr/>
          </a:p>
          <a:p>
            <a:pPr indent="-311150" lvl="0" marL="457200" rtl="0" algn="l">
              <a:spcBef>
                <a:spcPts val="0"/>
              </a:spcBef>
              <a:spcAft>
                <a:spcPts val="0"/>
              </a:spcAft>
              <a:buSzPts val="1300"/>
              <a:buChar char="●"/>
            </a:pPr>
            <a:r>
              <a:rPr lang="en-GB"/>
              <a:t>Coloured facial emotions</a:t>
            </a:r>
            <a:endParaRPr/>
          </a:p>
          <a:p>
            <a:pPr indent="-311150" lvl="0" marL="457200" rtl="0" algn="l">
              <a:spcBef>
                <a:spcPts val="0"/>
              </a:spcBef>
              <a:spcAft>
                <a:spcPts val="0"/>
              </a:spcAft>
              <a:buSzPts val="1300"/>
              <a:buChar char="●"/>
            </a:pPr>
            <a:r>
              <a:rPr lang="en-GB"/>
              <a:t>Pictures without watermarks</a:t>
            </a:r>
            <a:endParaRPr/>
          </a:p>
          <a:p>
            <a:pPr indent="-311150" lvl="0" marL="457200" rtl="0" algn="l">
              <a:spcBef>
                <a:spcPts val="0"/>
              </a:spcBef>
              <a:spcAft>
                <a:spcPts val="0"/>
              </a:spcAft>
              <a:buSzPts val="1300"/>
              <a:buChar char="●"/>
            </a:pPr>
            <a:r>
              <a:rPr lang="en-GB"/>
              <a:t>More training data</a:t>
            </a:r>
            <a:endParaRPr/>
          </a:p>
          <a:p>
            <a:pPr indent="-298450" lvl="1" marL="914400" rtl="0" algn="l">
              <a:spcBef>
                <a:spcPts val="0"/>
              </a:spcBef>
              <a:spcAft>
                <a:spcPts val="0"/>
              </a:spcAft>
              <a:buSzPts val="1100"/>
              <a:buChar char="○"/>
            </a:pPr>
            <a:r>
              <a:rPr lang="en-GB"/>
              <a:t>Extended Cohn-Kanade (CK+)</a:t>
            </a:r>
            <a:endParaRPr/>
          </a:p>
          <a:p>
            <a:pPr indent="-298450" lvl="1" marL="914400" rtl="0" algn="l">
              <a:spcBef>
                <a:spcPts val="0"/>
              </a:spcBef>
              <a:spcAft>
                <a:spcPts val="0"/>
              </a:spcAft>
              <a:buSzPts val="1100"/>
              <a:buChar char="○"/>
            </a:pPr>
            <a:r>
              <a:rPr lang="en-GB"/>
              <a:t>Japanese Female Facial Expression (JAFFE)</a:t>
            </a:r>
            <a:endParaRPr/>
          </a:p>
          <a:p>
            <a:pPr indent="-311150" lvl="0" marL="457200" rtl="0" algn="l">
              <a:spcBef>
                <a:spcPts val="0"/>
              </a:spcBef>
              <a:spcAft>
                <a:spcPts val="0"/>
              </a:spcAft>
              <a:buSzPts val="1300"/>
              <a:buChar char="●"/>
            </a:pPr>
            <a:r>
              <a:rPr lang="en-GB"/>
              <a:t>Further exploration specific to facial features</a:t>
            </a:r>
            <a:endParaRPr/>
          </a:p>
          <a:p>
            <a:pPr indent="-298450" lvl="1" marL="914400" rtl="0" algn="l">
              <a:spcBef>
                <a:spcPts val="0"/>
              </a:spcBef>
              <a:spcAft>
                <a:spcPts val="0"/>
              </a:spcAft>
              <a:buSzPts val="1100"/>
              <a:buChar char="○"/>
            </a:pPr>
            <a:r>
              <a:rPr lang="en-GB"/>
              <a:t>Eyes, mouth, forehead, etc</a:t>
            </a:r>
            <a:endParaRPr/>
          </a:p>
          <a:p>
            <a:pPr indent="-298450" lvl="1" marL="914400" rtl="0" algn="l">
              <a:spcBef>
                <a:spcPts val="0"/>
              </a:spcBef>
              <a:spcAft>
                <a:spcPts val="0"/>
              </a:spcAft>
              <a:buSzPts val="1100"/>
              <a:buChar char="○"/>
            </a:pPr>
            <a:r>
              <a:rPr lang="en-GB"/>
              <a:t>Google Face</a:t>
            </a:r>
            <a:endParaRPr/>
          </a:p>
          <a:p>
            <a:pPr indent="-311150" lvl="0" marL="457200" rtl="0" algn="l">
              <a:spcBef>
                <a:spcPts val="0"/>
              </a:spcBef>
              <a:spcAft>
                <a:spcPts val="0"/>
              </a:spcAft>
              <a:buSzPts val="1300"/>
              <a:buChar char="●"/>
            </a:pPr>
            <a:r>
              <a:rPr lang="en-GB"/>
              <a:t>Larger sized training sets</a:t>
            </a:r>
            <a:endParaRPr/>
          </a:p>
          <a:p>
            <a:pPr indent="-298450" lvl="1" marL="914400" rtl="0" algn="l">
              <a:spcBef>
                <a:spcPts val="0"/>
              </a:spcBef>
              <a:spcAft>
                <a:spcPts val="0"/>
              </a:spcAft>
              <a:buSzPts val="1100"/>
              <a:buChar char="○"/>
            </a:pPr>
            <a:r>
              <a:rPr lang="en-GB"/>
              <a:t>Better and sharper defined features</a:t>
            </a:r>
            <a:endParaRPr/>
          </a:p>
        </p:txBody>
      </p:sp>
      <p:sp>
        <p:nvSpPr>
          <p:cNvPr id="258" name="Google Shape;258;p28"/>
          <p:cNvSpPr txBox="1"/>
          <p:nvPr>
            <p:ph idx="1" type="body"/>
          </p:nvPr>
        </p:nvSpPr>
        <p:spPr>
          <a:xfrm>
            <a:off x="4572000" y="1505700"/>
            <a:ext cx="42372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Improvements on Emotion Detection</a:t>
            </a:r>
            <a:endParaRPr/>
          </a:p>
          <a:p>
            <a:pPr indent="-311150" lvl="0" marL="457200" rtl="0" algn="l">
              <a:spcBef>
                <a:spcPts val="0"/>
              </a:spcBef>
              <a:spcAft>
                <a:spcPts val="0"/>
              </a:spcAft>
              <a:buSzPts val="1300"/>
              <a:buChar char="●"/>
            </a:pPr>
            <a:r>
              <a:rPr lang="en-GB"/>
              <a:t>Combining Speech Recognition to detect tonal changes</a:t>
            </a:r>
            <a:endParaRPr/>
          </a:p>
          <a:p>
            <a:pPr indent="-298450" lvl="1" marL="914400" rtl="0" algn="l">
              <a:spcBef>
                <a:spcPts val="0"/>
              </a:spcBef>
              <a:spcAft>
                <a:spcPts val="0"/>
              </a:spcAft>
              <a:buSzPts val="1100"/>
              <a:buChar char="○"/>
            </a:pPr>
            <a:r>
              <a:rPr lang="en-GB"/>
              <a:t>Faces might not always be shown in video calls</a:t>
            </a:r>
            <a:endParaRPr/>
          </a:p>
          <a:p>
            <a:pPr indent="-298450" lvl="1" marL="914400" rtl="0" algn="l">
              <a:spcBef>
                <a:spcPts val="0"/>
              </a:spcBef>
              <a:spcAft>
                <a:spcPts val="0"/>
              </a:spcAft>
              <a:buSzPts val="1100"/>
              <a:buChar char="○"/>
            </a:pPr>
            <a:r>
              <a:rPr lang="en-GB"/>
              <a:t>Tonal changes in conjunction with facial detection can make better predictions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9"/>
          <p:cNvSpPr txBox="1"/>
          <p:nvPr>
            <p:ph idx="4294967295" type="title"/>
          </p:nvPr>
        </p:nvSpPr>
        <p:spPr>
          <a:xfrm>
            <a:off x="3713700" y="2259900"/>
            <a:ext cx="1716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Demo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0"/>
          <p:cNvSpPr txBox="1"/>
          <p:nvPr>
            <p:ph idx="4294967295" type="title"/>
          </p:nvPr>
        </p:nvSpPr>
        <p:spPr>
          <a:xfrm>
            <a:off x="3713700" y="2259900"/>
            <a:ext cx="1716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The End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Agenda</a:t>
            </a:r>
            <a:endParaRPr/>
          </a:p>
        </p:txBody>
      </p:sp>
      <p:sp>
        <p:nvSpPr>
          <p:cNvPr id="71" name="Google Shape;71;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Problem Statement</a:t>
            </a:r>
            <a:endParaRPr/>
          </a:p>
          <a:p>
            <a:pPr indent="-311150" lvl="0" marL="457200" rtl="0" algn="l">
              <a:spcBef>
                <a:spcPts val="0"/>
              </a:spcBef>
              <a:spcAft>
                <a:spcPts val="0"/>
              </a:spcAft>
              <a:buSzPts val="1300"/>
              <a:buChar char="●"/>
            </a:pPr>
            <a:r>
              <a:rPr lang="en-GB"/>
              <a:t>Datasets</a:t>
            </a:r>
            <a:endParaRPr/>
          </a:p>
          <a:p>
            <a:pPr indent="-298450" lvl="1" marL="914400" rtl="0" algn="l">
              <a:spcBef>
                <a:spcPts val="0"/>
              </a:spcBef>
              <a:spcAft>
                <a:spcPts val="0"/>
              </a:spcAft>
              <a:buSzPts val="1100"/>
              <a:buChar char="○"/>
            </a:pPr>
            <a:r>
              <a:rPr lang="en-GB"/>
              <a:t>Data Cleaning &amp; Merging</a:t>
            </a:r>
            <a:endParaRPr/>
          </a:p>
          <a:p>
            <a:pPr indent="-298450" lvl="1" marL="914400" rtl="0" algn="l">
              <a:spcBef>
                <a:spcPts val="0"/>
              </a:spcBef>
              <a:spcAft>
                <a:spcPts val="0"/>
              </a:spcAft>
              <a:buSzPts val="1100"/>
              <a:buChar char="○"/>
            </a:pPr>
            <a:r>
              <a:rPr lang="en-GB"/>
              <a:t>Challenges with Dataset</a:t>
            </a:r>
            <a:endParaRPr/>
          </a:p>
          <a:p>
            <a:pPr indent="-311150" lvl="0" marL="457200" rtl="0" algn="l">
              <a:spcBef>
                <a:spcPts val="0"/>
              </a:spcBef>
              <a:spcAft>
                <a:spcPts val="0"/>
              </a:spcAft>
              <a:buSzPts val="1300"/>
              <a:buChar char="●"/>
            </a:pPr>
            <a:r>
              <a:rPr lang="en-GB"/>
              <a:t>Considerations During Modelling</a:t>
            </a:r>
            <a:endParaRPr/>
          </a:p>
          <a:p>
            <a:pPr indent="-298450" lvl="1" marL="914400" rtl="0" algn="l">
              <a:spcBef>
                <a:spcPts val="0"/>
              </a:spcBef>
              <a:spcAft>
                <a:spcPts val="0"/>
              </a:spcAft>
              <a:buSzPts val="1100"/>
              <a:buChar char="○"/>
            </a:pPr>
            <a:r>
              <a:rPr lang="en-GB"/>
              <a:t>Data Augmentation</a:t>
            </a:r>
            <a:endParaRPr/>
          </a:p>
          <a:p>
            <a:pPr indent="-298450" lvl="1" marL="914400" rtl="0" algn="l">
              <a:spcBef>
                <a:spcPts val="0"/>
              </a:spcBef>
              <a:spcAft>
                <a:spcPts val="0"/>
              </a:spcAft>
              <a:buSzPts val="1100"/>
              <a:buChar char="○"/>
            </a:pPr>
            <a:r>
              <a:rPr lang="en-GB"/>
              <a:t>Custom Model</a:t>
            </a:r>
            <a:endParaRPr/>
          </a:p>
          <a:p>
            <a:pPr indent="-298450" lvl="1" marL="914400" rtl="0" algn="l">
              <a:spcBef>
                <a:spcPts val="0"/>
              </a:spcBef>
              <a:spcAft>
                <a:spcPts val="0"/>
              </a:spcAft>
              <a:buSzPts val="1100"/>
              <a:buChar char="○"/>
            </a:pPr>
            <a:r>
              <a:rPr lang="en-GB"/>
              <a:t>Transfer Learning</a:t>
            </a:r>
            <a:endParaRPr/>
          </a:p>
          <a:p>
            <a:pPr indent="-298450" lvl="1" marL="914400" rtl="0" algn="l">
              <a:spcBef>
                <a:spcPts val="0"/>
              </a:spcBef>
              <a:spcAft>
                <a:spcPts val="0"/>
              </a:spcAft>
              <a:buSzPts val="1100"/>
              <a:buChar char="○"/>
            </a:pPr>
            <a:r>
              <a:rPr lang="en-GB"/>
              <a:t>Results</a:t>
            </a:r>
            <a:endParaRPr/>
          </a:p>
          <a:p>
            <a:pPr indent="-311150" lvl="0" marL="457200" rtl="0" algn="l">
              <a:spcBef>
                <a:spcPts val="0"/>
              </a:spcBef>
              <a:spcAft>
                <a:spcPts val="0"/>
              </a:spcAft>
              <a:buSzPts val="1300"/>
              <a:buChar char="●"/>
            </a:pPr>
            <a:r>
              <a:rPr lang="en-GB"/>
              <a:t>Misclassification Analysis</a:t>
            </a:r>
            <a:endParaRPr/>
          </a:p>
          <a:p>
            <a:pPr indent="-311150" lvl="0" marL="457200" rtl="0" algn="l">
              <a:spcBef>
                <a:spcPts val="0"/>
              </a:spcBef>
              <a:spcAft>
                <a:spcPts val="0"/>
              </a:spcAft>
              <a:buSzPts val="1300"/>
              <a:buChar char="●"/>
            </a:pPr>
            <a:r>
              <a:rPr lang="en-GB"/>
              <a:t>Face Detection &amp; Emotion Prediction</a:t>
            </a:r>
            <a:endParaRPr/>
          </a:p>
          <a:p>
            <a:pPr indent="-311150" lvl="0" marL="457200" rtl="0" algn="l">
              <a:spcBef>
                <a:spcPts val="0"/>
              </a:spcBef>
              <a:spcAft>
                <a:spcPts val="0"/>
              </a:spcAft>
              <a:buSzPts val="1300"/>
              <a:buChar char="●"/>
            </a:pPr>
            <a:r>
              <a:rPr lang="en-GB"/>
              <a:t>Testing on Web Camera</a:t>
            </a:r>
            <a:endParaRPr/>
          </a:p>
          <a:p>
            <a:pPr indent="-311150" lvl="0" marL="457200" rtl="0" algn="l">
              <a:spcBef>
                <a:spcPts val="0"/>
              </a:spcBef>
              <a:spcAft>
                <a:spcPts val="0"/>
              </a:spcAft>
              <a:buSzPts val="1300"/>
              <a:buChar char="●"/>
            </a:pPr>
            <a:r>
              <a:rPr lang="en-GB"/>
              <a:t>Real world Applications and Challenges</a:t>
            </a:r>
            <a:endParaRPr/>
          </a:p>
          <a:p>
            <a:pPr indent="-311150" lvl="0" marL="457200" rtl="0" algn="l">
              <a:spcBef>
                <a:spcPts val="0"/>
              </a:spcBef>
              <a:spcAft>
                <a:spcPts val="0"/>
              </a:spcAft>
              <a:buSzPts val="1300"/>
              <a:buChar char="●"/>
            </a:pPr>
            <a:r>
              <a:rPr lang="en-GB"/>
              <a:t>Conclusions &amp; Further Improvements</a:t>
            </a:r>
            <a:endParaRPr/>
          </a:p>
          <a:p>
            <a:pPr indent="-311150" lvl="0" marL="457200" rtl="0" algn="l">
              <a:spcBef>
                <a:spcPts val="0"/>
              </a:spcBef>
              <a:spcAft>
                <a:spcPts val="0"/>
              </a:spcAft>
              <a:buSzPts val="1300"/>
              <a:buChar char="●"/>
            </a:pPr>
            <a:r>
              <a:rPr lang="en-GB"/>
              <a:t>Demo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5"/>
          <p:cNvPicPr preferRelativeResize="0"/>
          <p:nvPr/>
        </p:nvPicPr>
        <p:blipFill>
          <a:blip r:embed="rId3">
            <a:alphaModFix/>
          </a:blip>
          <a:stretch>
            <a:fillRect/>
          </a:stretch>
        </p:blipFill>
        <p:spPr>
          <a:xfrm>
            <a:off x="2624138" y="1019175"/>
            <a:ext cx="3895725" cy="3105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Problem Statement</a:t>
            </a:r>
            <a:endParaRPr/>
          </a:p>
        </p:txBody>
      </p:sp>
      <p:sp>
        <p:nvSpPr>
          <p:cNvPr id="82" name="Google Shape;82;p16"/>
          <p:cNvSpPr txBox="1"/>
          <p:nvPr>
            <p:ph idx="1" type="body"/>
          </p:nvPr>
        </p:nvSpPr>
        <p:spPr>
          <a:xfrm>
            <a:off x="311700" y="1505700"/>
            <a:ext cx="84975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Remote work has impacted most of us, positively and negatively, before and even more during these COVID-19 times. Reduction of socialising may have affected our ability to read body languages or actions during conversations. Additionally, everyone may have personal </a:t>
            </a:r>
            <a:r>
              <a:rPr lang="en-GB"/>
              <a:t>problems or issues in life outside of videos that we do not see or notice, but it may affect them in the work they do, or the changes in the facial expressions they exhibit.</a:t>
            </a:r>
            <a:endParaRPr/>
          </a:p>
          <a:p>
            <a:pPr indent="0" lvl="0" marL="0" rtl="0" algn="l">
              <a:spcBef>
                <a:spcPts val="1200"/>
              </a:spcBef>
              <a:spcAft>
                <a:spcPts val="0"/>
              </a:spcAft>
              <a:buNone/>
            </a:pPr>
            <a:r>
              <a:t/>
            </a:r>
            <a:endParaRPr/>
          </a:p>
          <a:p>
            <a:pPr indent="-311150" lvl="0" marL="457200" rtl="0" algn="l">
              <a:lnSpc>
                <a:spcPct val="100000"/>
              </a:lnSpc>
              <a:spcBef>
                <a:spcPts val="1200"/>
              </a:spcBef>
              <a:spcAft>
                <a:spcPts val="0"/>
              </a:spcAft>
              <a:buSzPts val="1300"/>
              <a:buChar char="-"/>
            </a:pPr>
            <a:r>
              <a:rPr lang="en-GB"/>
              <a:t>Using facial detection, can we identify facial expressions and detect emotions?</a:t>
            </a:r>
            <a:endParaRPr/>
          </a:p>
          <a:p>
            <a:pPr indent="0" lvl="0" marL="45720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Char char="-"/>
            </a:pPr>
            <a:r>
              <a:rPr lang="en-GB"/>
              <a:t>Achieve and compare models based on best accuracy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Datasets</a:t>
            </a:r>
            <a:endParaRPr/>
          </a:p>
        </p:txBody>
      </p:sp>
      <p:graphicFrame>
        <p:nvGraphicFramePr>
          <p:cNvPr id="88" name="Google Shape;88;p17"/>
          <p:cNvGraphicFramePr/>
          <p:nvPr/>
        </p:nvGraphicFramePr>
        <p:xfrm>
          <a:off x="210325" y="1650550"/>
          <a:ext cx="3000000" cy="3000000"/>
        </p:xfrm>
        <a:graphic>
          <a:graphicData uri="http://schemas.openxmlformats.org/drawingml/2006/table">
            <a:tbl>
              <a:tblPr>
                <a:noFill/>
                <a:tableStyleId>{1DD90ACF-8BCD-4BCB-9711-5DF22BF74C57}</a:tableStyleId>
              </a:tblPr>
              <a:tblGrid>
                <a:gridCol w="2413000"/>
                <a:gridCol w="2413000"/>
              </a:tblGrid>
              <a:tr h="381000">
                <a:tc>
                  <a:txBody>
                    <a:bodyPr/>
                    <a:lstStyle/>
                    <a:p>
                      <a:pPr indent="0" lvl="0" marL="0" rtl="0" algn="l">
                        <a:spcBef>
                          <a:spcPts val="0"/>
                        </a:spcBef>
                        <a:spcAft>
                          <a:spcPts val="0"/>
                        </a:spcAft>
                        <a:buNone/>
                      </a:pPr>
                      <a:r>
                        <a:rPr lang="en-GB">
                          <a:solidFill>
                            <a:schemeClr val="lt1"/>
                          </a:solidFill>
                        </a:rPr>
                        <a:t>FER2013</a:t>
                      </a:r>
                      <a:endParaRPr>
                        <a:solidFill>
                          <a:schemeClr val="lt1"/>
                        </a:solidFill>
                      </a:endParaRPr>
                    </a:p>
                  </a:txBody>
                  <a:tcPr marT="91425" marB="91425" marR="91425" marL="91425">
                    <a:solidFill>
                      <a:srgbClr val="434343"/>
                    </a:solidFill>
                  </a:tcPr>
                </a:tc>
                <a:tc>
                  <a:txBody>
                    <a:bodyPr/>
                    <a:lstStyle/>
                    <a:p>
                      <a:pPr indent="0" lvl="0" marL="0" rtl="0" algn="l">
                        <a:spcBef>
                          <a:spcPts val="0"/>
                        </a:spcBef>
                        <a:spcAft>
                          <a:spcPts val="0"/>
                        </a:spcAft>
                        <a:buNone/>
                      </a:pPr>
                      <a:r>
                        <a:rPr lang="en-GB">
                          <a:solidFill>
                            <a:schemeClr val="lt1"/>
                          </a:solidFill>
                        </a:rPr>
                        <a:t>FER+</a:t>
                      </a:r>
                      <a:endParaRPr>
                        <a:solidFill>
                          <a:schemeClr val="lt1"/>
                        </a:solidFill>
                      </a:endParaRPr>
                    </a:p>
                  </a:txBody>
                  <a:tcPr marT="91425" marB="91425" marR="91425" marL="91425">
                    <a:solidFill>
                      <a:srgbClr val="434343"/>
                    </a:solidFill>
                  </a:tcPr>
                </a:tc>
              </a:tr>
              <a:tr h="381000">
                <a:tc>
                  <a:txBody>
                    <a:bodyPr/>
                    <a:lstStyle/>
                    <a:p>
                      <a:pPr indent="0" lvl="0" marL="0" rtl="0" algn="l">
                        <a:spcBef>
                          <a:spcPts val="0"/>
                        </a:spcBef>
                        <a:spcAft>
                          <a:spcPts val="0"/>
                        </a:spcAft>
                        <a:buNone/>
                      </a:pPr>
                      <a:r>
                        <a:rPr lang="en-GB"/>
                        <a:t>7 emotion classes; Anger, Disgust, Fear, Happiness, Sadness, Surprise, Neutral</a:t>
                      </a:r>
                      <a:endParaRPr/>
                    </a:p>
                  </a:txBody>
                  <a:tcPr marT="91425" marB="91425" marR="91425" marL="91425"/>
                </a:tc>
                <a:tc>
                  <a:txBody>
                    <a:bodyPr/>
                    <a:lstStyle/>
                    <a:p>
                      <a:pPr indent="0" lvl="0" marL="0" rtl="0" algn="l">
                        <a:spcBef>
                          <a:spcPts val="0"/>
                        </a:spcBef>
                        <a:spcAft>
                          <a:spcPts val="0"/>
                        </a:spcAft>
                        <a:buNone/>
                      </a:pPr>
                      <a:r>
                        <a:rPr lang="en-GB"/>
                        <a:t>7 + 3 additional classes; Contempt, Unknown, Not Found (NF)</a:t>
                      </a:r>
                      <a:endParaRPr/>
                    </a:p>
                  </a:txBody>
                  <a:tcPr marT="91425" marB="91425" marR="91425" marL="91425"/>
                </a:tc>
              </a:tr>
              <a:tr h="381000">
                <a:tc>
                  <a:txBody>
                    <a:bodyPr/>
                    <a:lstStyle/>
                    <a:p>
                      <a:pPr indent="0" lvl="0" marL="0" rtl="0" algn="l">
                        <a:spcBef>
                          <a:spcPts val="0"/>
                        </a:spcBef>
                        <a:spcAft>
                          <a:spcPts val="0"/>
                        </a:spcAft>
                        <a:buNone/>
                      </a:pPr>
                      <a:r>
                        <a:rPr lang="en-GB"/>
                        <a:t>1 emotion per image</a:t>
                      </a:r>
                      <a:endParaRPr/>
                    </a:p>
                  </a:txBody>
                  <a:tcPr marT="91425" marB="91425" marR="91425" marL="91425"/>
                </a:tc>
                <a:tc>
                  <a:txBody>
                    <a:bodyPr/>
                    <a:lstStyle/>
                    <a:p>
                      <a:pPr indent="0" lvl="0" marL="0" rtl="0" algn="l">
                        <a:spcBef>
                          <a:spcPts val="0"/>
                        </a:spcBef>
                        <a:spcAft>
                          <a:spcPts val="0"/>
                        </a:spcAft>
                        <a:buNone/>
                      </a:pPr>
                      <a:r>
                        <a:rPr lang="en-GB"/>
                        <a:t>Probability of 10 emotions per image</a:t>
                      </a:r>
                      <a:endParaRPr/>
                    </a:p>
                  </a:txBody>
                  <a:tcPr marT="91425" marB="91425" marR="91425" marL="91425"/>
                </a:tc>
              </a:tr>
              <a:tr h="381000">
                <a:tc>
                  <a:txBody>
                    <a:bodyPr/>
                    <a:lstStyle/>
                    <a:p>
                      <a:pPr indent="0" lvl="0" marL="0" rtl="0" algn="l">
                        <a:spcBef>
                          <a:spcPts val="0"/>
                        </a:spcBef>
                        <a:spcAft>
                          <a:spcPts val="0"/>
                        </a:spcAft>
                        <a:buNone/>
                      </a:pPr>
                      <a:r>
                        <a:rPr lang="en-GB"/>
                        <a:t>Pixel values of each image</a:t>
                      </a:r>
                      <a:endParaRPr/>
                    </a:p>
                  </a:txBody>
                  <a:tcPr marT="91425" marB="91425" marR="91425" marL="91425"/>
                </a:tc>
                <a:tc>
                  <a:txBody>
                    <a:bodyPr/>
                    <a:lstStyle/>
                    <a:p>
                      <a:pPr indent="0" lvl="0" marL="0" rtl="0" algn="l">
                        <a:spcBef>
                          <a:spcPts val="0"/>
                        </a:spcBef>
                        <a:spcAft>
                          <a:spcPts val="0"/>
                        </a:spcAft>
                        <a:buNone/>
                      </a:pPr>
                      <a:r>
                        <a:rPr lang="en-GB"/>
                        <a:t>Requires image data from FER2013</a:t>
                      </a:r>
                      <a:endParaRPr/>
                    </a:p>
                  </a:txBody>
                  <a:tcPr marT="91425" marB="91425" marR="91425" marL="91425"/>
                </a:tc>
              </a:tr>
            </a:tbl>
          </a:graphicData>
        </a:graphic>
      </p:graphicFrame>
      <p:pic>
        <p:nvPicPr>
          <p:cNvPr id="89" name="Google Shape;89;p17"/>
          <p:cNvPicPr preferRelativeResize="0"/>
          <p:nvPr/>
        </p:nvPicPr>
        <p:blipFill>
          <a:blip r:embed="rId3">
            <a:alphaModFix/>
          </a:blip>
          <a:stretch>
            <a:fillRect/>
          </a:stretch>
        </p:blipFill>
        <p:spPr>
          <a:xfrm>
            <a:off x="5579798" y="2874825"/>
            <a:ext cx="677850" cy="680949"/>
          </a:xfrm>
          <a:prstGeom prst="rect">
            <a:avLst/>
          </a:prstGeom>
          <a:noFill/>
          <a:ln>
            <a:noFill/>
          </a:ln>
        </p:spPr>
      </p:pic>
      <p:sp>
        <p:nvSpPr>
          <p:cNvPr id="90" name="Google Shape;90;p17"/>
          <p:cNvSpPr txBox="1"/>
          <p:nvPr/>
        </p:nvSpPr>
        <p:spPr>
          <a:xfrm>
            <a:off x="6619738" y="3061400"/>
            <a:ext cx="492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Roboto"/>
                <a:ea typeface="Roboto"/>
                <a:cs typeface="Roboto"/>
                <a:sym typeface="Roboto"/>
              </a:rPr>
              <a:t>Anger</a:t>
            </a:r>
            <a:endParaRPr sz="700">
              <a:latin typeface="Roboto"/>
              <a:ea typeface="Roboto"/>
              <a:cs typeface="Roboto"/>
              <a:sym typeface="Roboto"/>
            </a:endParaRPr>
          </a:p>
        </p:txBody>
      </p:sp>
      <p:graphicFrame>
        <p:nvGraphicFramePr>
          <p:cNvPr id="91" name="Google Shape;91;p17"/>
          <p:cNvGraphicFramePr/>
          <p:nvPr/>
        </p:nvGraphicFramePr>
        <p:xfrm>
          <a:off x="7611725" y="1958350"/>
          <a:ext cx="3000000" cy="3000000"/>
        </p:xfrm>
        <a:graphic>
          <a:graphicData uri="http://schemas.openxmlformats.org/drawingml/2006/table">
            <a:tbl>
              <a:tblPr>
                <a:noFill/>
                <a:tableStyleId>{1DD90ACF-8BCD-4BCB-9711-5DF22BF74C57}</a:tableStyleId>
              </a:tblPr>
              <a:tblGrid>
                <a:gridCol w="610300"/>
                <a:gridCol w="610300"/>
              </a:tblGrid>
              <a:tr h="157300">
                <a:tc>
                  <a:txBody>
                    <a:bodyPr/>
                    <a:lstStyle/>
                    <a:p>
                      <a:pPr indent="0" lvl="0" marL="0" rtl="0" algn="l">
                        <a:spcBef>
                          <a:spcPts val="0"/>
                        </a:spcBef>
                        <a:spcAft>
                          <a:spcPts val="0"/>
                        </a:spcAft>
                        <a:buNone/>
                      </a:pPr>
                      <a:r>
                        <a:rPr lang="en-GB" sz="600"/>
                        <a:t>Emotion</a:t>
                      </a:r>
                      <a:endParaRPr sz="600"/>
                    </a:p>
                  </a:txBody>
                  <a:tcPr marT="91425" marB="91425" marR="91425" marL="91425"/>
                </a:tc>
                <a:tc>
                  <a:txBody>
                    <a:bodyPr/>
                    <a:lstStyle/>
                    <a:p>
                      <a:pPr indent="0" lvl="0" marL="0" rtl="0" algn="l">
                        <a:spcBef>
                          <a:spcPts val="0"/>
                        </a:spcBef>
                        <a:spcAft>
                          <a:spcPts val="0"/>
                        </a:spcAft>
                        <a:buNone/>
                      </a:pPr>
                      <a:r>
                        <a:rPr lang="en-GB" sz="600"/>
                        <a:t>Probability Dist.</a:t>
                      </a:r>
                      <a:endParaRPr sz="600"/>
                    </a:p>
                  </a:txBody>
                  <a:tcPr marT="91425" marB="91425" marR="91425" marL="91425"/>
                </a:tc>
              </a:tr>
              <a:tr h="151600">
                <a:tc>
                  <a:txBody>
                    <a:bodyPr/>
                    <a:lstStyle/>
                    <a:p>
                      <a:pPr indent="0" lvl="0" marL="0" rtl="0" algn="l">
                        <a:spcBef>
                          <a:spcPts val="0"/>
                        </a:spcBef>
                        <a:spcAft>
                          <a:spcPts val="0"/>
                        </a:spcAft>
                        <a:buNone/>
                      </a:pPr>
                      <a:r>
                        <a:rPr lang="en-GB" sz="600"/>
                        <a:t>neutral</a:t>
                      </a:r>
                      <a:endParaRPr sz="600"/>
                    </a:p>
                  </a:txBody>
                  <a:tcPr marT="91425" marB="91425" marR="91425" marL="91425"/>
                </a:tc>
                <a:tc>
                  <a:txBody>
                    <a:bodyPr/>
                    <a:lstStyle/>
                    <a:p>
                      <a:pPr indent="0" lvl="0" marL="0" rtl="0" algn="l">
                        <a:spcBef>
                          <a:spcPts val="0"/>
                        </a:spcBef>
                        <a:spcAft>
                          <a:spcPts val="0"/>
                        </a:spcAft>
                        <a:buNone/>
                      </a:pPr>
                      <a:r>
                        <a:rPr lang="en-GB" sz="600"/>
                        <a:t>4</a:t>
                      </a:r>
                      <a:endParaRPr sz="600"/>
                    </a:p>
                  </a:txBody>
                  <a:tcPr marT="91425" marB="91425" marR="91425" marL="91425"/>
                </a:tc>
              </a:tr>
              <a:tr h="151600">
                <a:tc>
                  <a:txBody>
                    <a:bodyPr/>
                    <a:lstStyle/>
                    <a:p>
                      <a:pPr indent="0" lvl="0" marL="0" rtl="0" algn="l">
                        <a:spcBef>
                          <a:spcPts val="0"/>
                        </a:spcBef>
                        <a:spcAft>
                          <a:spcPts val="0"/>
                        </a:spcAft>
                        <a:buNone/>
                      </a:pPr>
                      <a:r>
                        <a:rPr lang="en-GB" sz="600"/>
                        <a:t>happiness</a:t>
                      </a:r>
                      <a:endParaRPr sz="600"/>
                    </a:p>
                  </a:txBody>
                  <a:tcPr marT="91425" marB="91425" marR="91425" marL="91425"/>
                </a:tc>
                <a:tc>
                  <a:txBody>
                    <a:bodyPr/>
                    <a:lstStyle/>
                    <a:p>
                      <a:pPr indent="0" lvl="0" marL="0" rtl="0" algn="l">
                        <a:spcBef>
                          <a:spcPts val="0"/>
                        </a:spcBef>
                        <a:spcAft>
                          <a:spcPts val="0"/>
                        </a:spcAft>
                        <a:buNone/>
                      </a:pPr>
                      <a:r>
                        <a:rPr lang="en-GB" sz="600"/>
                        <a:t>0</a:t>
                      </a:r>
                      <a:endParaRPr sz="600"/>
                    </a:p>
                  </a:txBody>
                  <a:tcPr marT="91425" marB="91425" marR="91425" marL="91425"/>
                </a:tc>
              </a:tr>
              <a:tr h="151600">
                <a:tc>
                  <a:txBody>
                    <a:bodyPr/>
                    <a:lstStyle/>
                    <a:p>
                      <a:pPr indent="0" lvl="0" marL="0" rtl="0" algn="l">
                        <a:spcBef>
                          <a:spcPts val="0"/>
                        </a:spcBef>
                        <a:spcAft>
                          <a:spcPts val="0"/>
                        </a:spcAft>
                        <a:buNone/>
                      </a:pPr>
                      <a:r>
                        <a:rPr lang="en-GB" sz="600"/>
                        <a:t>surprise</a:t>
                      </a:r>
                      <a:endParaRPr sz="600"/>
                    </a:p>
                  </a:txBody>
                  <a:tcPr marT="91425" marB="91425" marR="91425" marL="91425"/>
                </a:tc>
                <a:tc>
                  <a:txBody>
                    <a:bodyPr/>
                    <a:lstStyle/>
                    <a:p>
                      <a:pPr indent="0" lvl="0" marL="0" rtl="0" algn="l">
                        <a:spcBef>
                          <a:spcPts val="0"/>
                        </a:spcBef>
                        <a:spcAft>
                          <a:spcPts val="0"/>
                        </a:spcAft>
                        <a:buNone/>
                      </a:pPr>
                      <a:r>
                        <a:rPr lang="en-GB" sz="600"/>
                        <a:t>0</a:t>
                      </a:r>
                      <a:endParaRPr sz="600"/>
                    </a:p>
                  </a:txBody>
                  <a:tcPr marT="91425" marB="91425" marR="91425" marL="91425"/>
                </a:tc>
              </a:tr>
              <a:tr h="151600">
                <a:tc>
                  <a:txBody>
                    <a:bodyPr/>
                    <a:lstStyle/>
                    <a:p>
                      <a:pPr indent="0" lvl="0" marL="0" rtl="0" algn="l">
                        <a:spcBef>
                          <a:spcPts val="0"/>
                        </a:spcBef>
                        <a:spcAft>
                          <a:spcPts val="0"/>
                        </a:spcAft>
                        <a:buNone/>
                      </a:pPr>
                      <a:r>
                        <a:rPr lang="en-GB" sz="600"/>
                        <a:t>sadness</a:t>
                      </a:r>
                      <a:endParaRPr sz="600"/>
                    </a:p>
                  </a:txBody>
                  <a:tcPr marT="91425" marB="91425" marR="91425" marL="91425"/>
                </a:tc>
                <a:tc>
                  <a:txBody>
                    <a:bodyPr/>
                    <a:lstStyle/>
                    <a:p>
                      <a:pPr indent="0" lvl="0" marL="0" rtl="0" algn="l">
                        <a:spcBef>
                          <a:spcPts val="0"/>
                        </a:spcBef>
                        <a:spcAft>
                          <a:spcPts val="0"/>
                        </a:spcAft>
                        <a:buNone/>
                      </a:pPr>
                      <a:r>
                        <a:rPr lang="en-GB" sz="600"/>
                        <a:t>1</a:t>
                      </a:r>
                      <a:endParaRPr sz="600"/>
                    </a:p>
                  </a:txBody>
                  <a:tcPr marT="91425" marB="91425" marR="91425" marL="91425"/>
                </a:tc>
              </a:tr>
              <a:tr h="151600">
                <a:tc>
                  <a:txBody>
                    <a:bodyPr/>
                    <a:lstStyle/>
                    <a:p>
                      <a:pPr indent="0" lvl="0" marL="0" rtl="0" algn="l">
                        <a:spcBef>
                          <a:spcPts val="0"/>
                        </a:spcBef>
                        <a:spcAft>
                          <a:spcPts val="0"/>
                        </a:spcAft>
                        <a:buNone/>
                      </a:pPr>
                      <a:r>
                        <a:rPr lang="en-GB" sz="600"/>
                        <a:t>anger</a:t>
                      </a:r>
                      <a:endParaRPr sz="600"/>
                    </a:p>
                  </a:txBody>
                  <a:tcPr marT="91425" marB="91425" marR="91425" marL="91425"/>
                </a:tc>
                <a:tc>
                  <a:txBody>
                    <a:bodyPr/>
                    <a:lstStyle/>
                    <a:p>
                      <a:pPr indent="0" lvl="0" marL="0" rtl="0" algn="l">
                        <a:spcBef>
                          <a:spcPts val="0"/>
                        </a:spcBef>
                        <a:spcAft>
                          <a:spcPts val="0"/>
                        </a:spcAft>
                        <a:buNone/>
                      </a:pPr>
                      <a:r>
                        <a:rPr lang="en-GB" sz="600"/>
                        <a:t>3</a:t>
                      </a:r>
                      <a:endParaRPr sz="600"/>
                    </a:p>
                  </a:txBody>
                  <a:tcPr marT="91425" marB="91425" marR="91425" marL="91425"/>
                </a:tc>
              </a:tr>
              <a:tr h="151600">
                <a:tc>
                  <a:txBody>
                    <a:bodyPr/>
                    <a:lstStyle/>
                    <a:p>
                      <a:pPr indent="0" lvl="0" marL="0" rtl="0" algn="l">
                        <a:spcBef>
                          <a:spcPts val="0"/>
                        </a:spcBef>
                        <a:spcAft>
                          <a:spcPts val="0"/>
                        </a:spcAft>
                        <a:buNone/>
                      </a:pPr>
                      <a:r>
                        <a:rPr lang="en-GB" sz="600"/>
                        <a:t>disgust</a:t>
                      </a:r>
                      <a:endParaRPr sz="600"/>
                    </a:p>
                  </a:txBody>
                  <a:tcPr marT="91425" marB="91425" marR="91425" marL="91425"/>
                </a:tc>
                <a:tc>
                  <a:txBody>
                    <a:bodyPr/>
                    <a:lstStyle/>
                    <a:p>
                      <a:pPr indent="0" lvl="0" marL="0" rtl="0" algn="l">
                        <a:spcBef>
                          <a:spcPts val="0"/>
                        </a:spcBef>
                        <a:spcAft>
                          <a:spcPts val="0"/>
                        </a:spcAft>
                        <a:buNone/>
                      </a:pPr>
                      <a:r>
                        <a:rPr lang="en-GB" sz="600"/>
                        <a:t>2</a:t>
                      </a:r>
                      <a:endParaRPr sz="600"/>
                    </a:p>
                  </a:txBody>
                  <a:tcPr marT="91425" marB="91425" marR="91425" marL="91425"/>
                </a:tc>
              </a:tr>
              <a:tr h="151600">
                <a:tc>
                  <a:txBody>
                    <a:bodyPr/>
                    <a:lstStyle/>
                    <a:p>
                      <a:pPr indent="0" lvl="0" marL="0" rtl="0" algn="l">
                        <a:spcBef>
                          <a:spcPts val="0"/>
                        </a:spcBef>
                        <a:spcAft>
                          <a:spcPts val="0"/>
                        </a:spcAft>
                        <a:buNone/>
                      </a:pPr>
                      <a:r>
                        <a:rPr lang="en-GB" sz="600"/>
                        <a:t>contempt</a:t>
                      </a:r>
                      <a:endParaRPr sz="600"/>
                    </a:p>
                  </a:txBody>
                  <a:tcPr marT="91425" marB="91425" marR="91425" marL="91425"/>
                </a:tc>
                <a:tc>
                  <a:txBody>
                    <a:bodyPr/>
                    <a:lstStyle/>
                    <a:p>
                      <a:pPr indent="0" lvl="0" marL="0" rtl="0" algn="l">
                        <a:spcBef>
                          <a:spcPts val="0"/>
                        </a:spcBef>
                        <a:spcAft>
                          <a:spcPts val="0"/>
                        </a:spcAft>
                        <a:buNone/>
                      </a:pPr>
                      <a:r>
                        <a:rPr lang="en-GB" sz="600"/>
                        <a:t>0</a:t>
                      </a:r>
                      <a:endParaRPr sz="600"/>
                    </a:p>
                  </a:txBody>
                  <a:tcPr marT="91425" marB="91425" marR="91425" marL="91425"/>
                </a:tc>
              </a:tr>
              <a:tr h="151600">
                <a:tc>
                  <a:txBody>
                    <a:bodyPr/>
                    <a:lstStyle/>
                    <a:p>
                      <a:pPr indent="0" lvl="0" marL="0" rtl="0" algn="l">
                        <a:spcBef>
                          <a:spcPts val="0"/>
                        </a:spcBef>
                        <a:spcAft>
                          <a:spcPts val="0"/>
                        </a:spcAft>
                        <a:buNone/>
                      </a:pPr>
                      <a:r>
                        <a:rPr lang="en-GB" sz="600"/>
                        <a:t>unknown</a:t>
                      </a:r>
                      <a:endParaRPr sz="600"/>
                    </a:p>
                  </a:txBody>
                  <a:tcPr marT="91425" marB="91425" marR="91425" marL="91425"/>
                </a:tc>
                <a:tc>
                  <a:txBody>
                    <a:bodyPr/>
                    <a:lstStyle/>
                    <a:p>
                      <a:pPr indent="0" lvl="0" marL="0" rtl="0" algn="l">
                        <a:spcBef>
                          <a:spcPts val="0"/>
                        </a:spcBef>
                        <a:spcAft>
                          <a:spcPts val="0"/>
                        </a:spcAft>
                        <a:buNone/>
                      </a:pPr>
                      <a:r>
                        <a:rPr lang="en-GB" sz="600"/>
                        <a:t>0</a:t>
                      </a:r>
                      <a:endParaRPr sz="600"/>
                    </a:p>
                  </a:txBody>
                  <a:tcPr marT="91425" marB="91425" marR="91425" marL="91425"/>
                </a:tc>
              </a:tr>
              <a:tr h="151600">
                <a:tc>
                  <a:txBody>
                    <a:bodyPr/>
                    <a:lstStyle/>
                    <a:p>
                      <a:pPr indent="0" lvl="0" marL="0" rtl="0" algn="l">
                        <a:spcBef>
                          <a:spcPts val="0"/>
                        </a:spcBef>
                        <a:spcAft>
                          <a:spcPts val="0"/>
                        </a:spcAft>
                        <a:buNone/>
                      </a:pPr>
                      <a:r>
                        <a:rPr lang="en-GB" sz="600"/>
                        <a:t>NF</a:t>
                      </a:r>
                      <a:endParaRPr sz="600"/>
                    </a:p>
                  </a:txBody>
                  <a:tcPr marT="91425" marB="91425" marR="91425" marL="91425"/>
                </a:tc>
                <a:tc>
                  <a:txBody>
                    <a:bodyPr/>
                    <a:lstStyle/>
                    <a:p>
                      <a:pPr indent="0" lvl="0" marL="0" rtl="0" algn="l">
                        <a:spcBef>
                          <a:spcPts val="0"/>
                        </a:spcBef>
                        <a:spcAft>
                          <a:spcPts val="0"/>
                        </a:spcAft>
                        <a:buNone/>
                      </a:pPr>
                      <a:r>
                        <a:rPr lang="en-GB" sz="600"/>
                        <a:t>0</a:t>
                      </a:r>
                      <a:endParaRPr sz="600"/>
                    </a:p>
                  </a:txBody>
                  <a:tcPr marT="91425" marB="91425" marR="91425" marL="91425"/>
                </a:tc>
              </a:tr>
            </a:tbl>
          </a:graphicData>
        </a:graphic>
      </p:graphicFrame>
      <p:sp>
        <p:nvSpPr>
          <p:cNvPr id="92" name="Google Shape;92;p17"/>
          <p:cNvSpPr txBox="1"/>
          <p:nvPr/>
        </p:nvSpPr>
        <p:spPr>
          <a:xfrm>
            <a:off x="6527205" y="1650550"/>
            <a:ext cx="677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Roboto"/>
                <a:ea typeface="Roboto"/>
                <a:cs typeface="Roboto"/>
                <a:sym typeface="Roboto"/>
              </a:rPr>
              <a:t>FER2013</a:t>
            </a:r>
            <a:endParaRPr sz="700">
              <a:latin typeface="Roboto"/>
              <a:ea typeface="Roboto"/>
              <a:cs typeface="Roboto"/>
              <a:sym typeface="Roboto"/>
            </a:endParaRPr>
          </a:p>
        </p:txBody>
      </p:sp>
      <p:sp>
        <p:nvSpPr>
          <p:cNvPr id="93" name="Google Shape;93;p17"/>
          <p:cNvSpPr txBox="1"/>
          <p:nvPr/>
        </p:nvSpPr>
        <p:spPr>
          <a:xfrm>
            <a:off x="7975713" y="1650550"/>
            <a:ext cx="492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Roboto"/>
                <a:ea typeface="Roboto"/>
                <a:cs typeface="Roboto"/>
                <a:sym typeface="Roboto"/>
              </a:rPr>
              <a:t>FER+</a:t>
            </a:r>
            <a:endParaRPr sz="7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Cleaning &amp; Merging</a:t>
            </a:r>
            <a:endParaRPr/>
          </a:p>
        </p:txBody>
      </p:sp>
      <p:sp>
        <p:nvSpPr>
          <p:cNvPr id="99" name="Google Shape;99;p18"/>
          <p:cNvSpPr txBox="1"/>
          <p:nvPr>
            <p:ph idx="1" type="body"/>
          </p:nvPr>
        </p:nvSpPr>
        <p:spPr>
          <a:xfrm>
            <a:off x="311700" y="1505700"/>
            <a:ext cx="48270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Merging both FER2013 and FER+ datasets</a:t>
            </a:r>
            <a:endParaRPr/>
          </a:p>
          <a:p>
            <a:pPr indent="-311150" lvl="0" marL="457200" rtl="0" algn="l">
              <a:spcBef>
                <a:spcPts val="0"/>
              </a:spcBef>
              <a:spcAft>
                <a:spcPts val="0"/>
              </a:spcAft>
              <a:buSzPts val="1300"/>
              <a:buChar char="●"/>
            </a:pPr>
            <a:r>
              <a:rPr lang="en-GB"/>
              <a:t>Take max of probability density from FER+ emotion classes as new emotion</a:t>
            </a:r>
            <a:endParaRPr/>
          </a:p>
          <a:p>
            <a:pPr indent="-311150" lvl="0" marL="457200" rtl="0" algn="l">
              <a:spcBef>
                <a:spcPts val="0"/>
              </a:spcBef>
              <a:spcAft>
                <a:spcPts val="0"/>
              </a:spcAft>
              <a:buSzPts val="1300"/>
              <a:buChar char="●"/>
            </a:pPr>
            <a:r>
              <a:rPr lang="en-GB"/>
              <a:t>173 records with Null ‘Image name’</a:t>
            </a:r>
            <a:endParaRPr/>
          </a:p>
          <a:p>
            <a:pPr indent="-311150" lvl="0" marL="457200" rtl="0" algn="l">
              <a:spcBef>
                <a:spcPts val="0"/>
              </a:spcBef>
              <a:spcAft>
                <a:spcPts val="0"/>
              </a:spcAft>
              <a:buSzPts val="1300"/>
              <a:buChar char="●"/>
            </a:pPr>
            <a:r>
              <a:rPr lang="en-GB"/>
              <a:t>399 records with with emotions tagged ‘NF’ or ‘Unknown’</a:t>
            </a:r>
            <a:endParaRPr/>
          </a:p>
          <a:p>
            <a:pPr indent="-311150" lvl="0" marL="457200" rtl="0" algn="l">
              <a:spcBef>
                <a:spcPts val="0"/>
              </a:spcBef>
              <a:spcAft>
                <a:spcPts val="0"/>
              </a:spcAft>
              <a:buSzPts val="1300"/>
              <a:buChar char="●"/>
            </a:pPr>
            <a:r>
              <a:rPr lang="en-GB"/>
              <a:t>Right skewed distribution of images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Exporting of Images</a:t>
            </a:r>
            <a:endParaRPr/>
          </a:p>
          <a:p>
            <a:pPr indent="-311150" lvl="0" marL="457200" rtl="0" algn="l">
              <a:spcBef>
                <a:spcPts val="0"/>
              </a:spcBef>
              <a:spcAft>
                <a:spcPts val="0"/>
              </a:spcAft>
              <a:buSzPts val="1300"/>
              <a:buChar char="●"/>
            </a:pPr>
            <a:r>
              <a:rPr lang="en-GB"/>
              <a:t>Stored as 48 * 48 pixel array</a:t>
            </a:r>
            <a:endParaRPr/>
          </a:p>
          <a:p>
            <a:pPr indent="-311150" lvl="0" marL="457200" rtl="0" algn="l">
              <a:spcBef>
                <a:spcPts val="0"/>
              </a:spcBef>
              <a:spcAft>
                <a:spcPts val="0"/>
              </a:spcAft>
              <a:buSzPts val="1300"/>
              <a:buChar char="●"/>
            </a:pPr>
            <a:r>
              <a:rPr lang="en-GB"/>
              <a:t>Conversion to png images; stored in classified emotion folders</a:t>
            </a:r>
            <a:endParaRPr/>
          </a:p>
        </p:txBody>
      </p:sp>
      <p:pic>
        <p:nvPicPr>
          <p:cNvPr id="100" name="Google Shape;100;p18"/>
          <p:cNvPicPr preferRelativeResize="0"/>
          <p:nvPr/>
        </p:nvPicPr>
        <p:blipFill>
          <a:blip r:embed="rId3">
            <a:alphaModFix/>
          </a:blip>
          <a:stretch>
            <a:fillRect/>
          </a:stretch>
        </p:blipFill>
        <p:spPr>
          <a:xfrm>
            <a:off x="5476725" y="1362175"/>
            <a:ext cx="3095800" cy="2242300"/>
          </a:xfrm>
          <a:prstGeom prst="rect">
            <a:avLst/>
          </a:prstGeom>
          <a:noFill/>
          <a:ln>
            <a:noFill/>
          </a:ln>
        </p:spPr>
      </p:pic>
      <p:pic>
        <p:nvPicPr>
          <p:cNvPr id="101" name="Google Shape;101;p18"/>
          <p:cNvPicPr preferRelativeResize="0"/>
          <p:nvPr/>
        </p:nvPicPr>
        <p:blipFill>
          <a:blip r:embed="rId4">
            <a:alphaModFix/>
          </a:blip>
          <a:stretch>
            <a:fillRect/>
          </a:stretch>
        </p:blipFill>
        <p:spPr>
          <a:xfrm>
            <a:off x="4797075" y="3933110"/>
            <a:ext cx="1462050" cy="849525"/>
          </a:xfrm>
          <a:prstGeom prst="rect">
            <a:avLst/>
          </a:prstGeom>
          <a:noFill/>
          <a:ln>
            <a:noFill/>
          </a:ln>
        </p:spPr>
      </p:pic>
      <p:pic>
        <p:nvPicPr>
          <p:cNvPr id="102" name="Google Shape;102;p18"/>
          <p:cNvPicPr preferRelativeResize="0"/>
          <p:nvPr/>
        </p:nvPicPr>
        <p:blipFill>
          <a:blip r:embed="rId5">
            <a:alphaModFix/>
          </a:blip>
          <a:stretch>
            <a:fillRect/>
          </a:stretch>
        </p:blipFill>
        <p:spPr>
          <a:xfrm>
            <a:off x="7484774" y="3826737"/>
            <a:ext cx="1052425" cy="1062250"/>
          </a:xfrm>
          <a:prstGeom prst="rect">
            <a:avLst/>
          </a:prstGeom>
          <a:noFill/>
          <a:ln>
            <a:noFill/>
          </a:ln>
        </p:spPr>
      </p:pic>
      <p:sp>
        <p:nvSpPr>
          <p:cNvPr id="103" name="Google Shape;103;p18"/>
          <p:cNvSpPr/>
          <p:nvPr/>
        </p:nvSpPr>
        <p:spPr>
          <a:xfrm>
            <a:off x="6541050" y="4193625"/>
            <a:ext cx="661800" cy="328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Challenges with Dataset</a:t>
            </a:r>
            <a:endParaRPr/>
          </a:p>
        </p:txBody>
      </p:sp>
      <p:sp>
        <p:nvSpPr>
          <p:cNvPr id="109" name="Google Shape;109;p19"/>
          <p:cNvSpPr txBox="1"/>
          <p:nvPr>
            <p:ph idx="1" type="body"/>
          </p:nvPr>
        </p:nvSpPr>
        <p:spPr>
          <a:xfrm>
            <a:off x="311700" y="1505700"/>
            <a:ext cx="3247800" cy="3076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Grayscale has limitations</a:t>
            </a:r>
            <a:endParaRPr/>
          </a:p>
          <a:p>
            <a:pPr indent="-298450" lvl="1" marL="914400" rtl="0" algn="l">
              <a:spcBef>
                <a:spcPts val="0"/>
              </a:spcBef>
              <a:spcAft>
                <a:spcPts val="0"/>
              </a:spcAft>
              <a:buSzPts val="1100"/>
              <a:buChar char="○"/>
            </a:pPr>
            <a:r>
              <a:rPr lang="en-GB"/>
              <a:t>Reduced visibility of key facial features</a:t>
            </a:r>
            <a:endParaRPr/>
          </a:p>
          <a:p>
            <a:pPr indent="-311150" lvl="0" marL="457200" rtl="0" algn="l">
              <a:spcBef>
                <a:spcPts val="0"/>
              </a:spcBef>
              <a:spcAft>
                <a:spcPts val="0"/>
              </a:spcAft>
              <a:buSzPts val="1300"/>
              <a:buChar char="●"/>
            </a:pPr>
            <a:r>
              <a:rPr lang="en-GB"/>
              <a:t>Images have watermarks</a:t>
            </a:r>
            <a:endParaRPr/>
          </a:p>
          <a:p>
            <a:pPr indent="-311150" lvl="0" marL="457200" rtl="0" algn="l">
              <a:spcBef>
                <a:spcPts val="0"/>
              </a:spcBef>
              <a:spcAft>
                <a:spcPts val="0"/>
              </a:spcAft>
              <a:buSzPts val="1300"/>
              <a:buChar char="●"/>
            </a:pPr>
            <a:r>
              <a:rPr lang="en-GB"/>
              <a:t>Obscured facial features</a:t>
            </a:r>
            <a:endParaRPr/>
          </a:p>
          <a:p>
            <a:pPr indent="-298450" lvl="1" marL="914400" rtl="0" algn="l">
              <a:spcBef>
                <a:spcPts val="0"/>
              </a:spcBef>
              <a:spcAft>
                <a:spcPts val="0"/>
              </a:spcAft>
              <a:buSzPts val="1100"/>
              <a:buChar char="○"/>
            </a:pPr>
            <a:r>
              <a:rPr lang="en-GB"/>
              <a:t>Hands, Accessories</a:t>
            </a:r>
            <a:endParaRPr/>
          </a:p>
          <a:p>
            <a:pPr indent="-311150" lvl="0" marL="457200" rtl="0" algn="l">
              <a:spcBef>
                <a:spcPts val="0"/>
              </a:spcBef>
              <a:spcAft>
                <a:spcPts val="0"/>
              </a:spcAft>
              <a:buSzPts val="1300"/>
              <a:buChar char="●"/>
            </a:pPr>
            <a:r>
              <a:rPr lang="en-GB"/>
              <a:t>Cartoon images with emotions</a:t>
            </a:r>
            <a:endParaRPr/>
          </a:p>
          <a:p>
            <a:pPr indent="-311150" lvl="0" marL="457200" rtl="0" algn="l">
              <a:spcBef>
                <a:spcPts val="0"/>
              </a:spcBef>
              <a:spcAft>
                <a:spcPts val="0"/>
              </a:spcAft>
              <a:buSzPts val="1300"/>
              <a:buChar char="●"/>
            </a:pPr>
            <a:r>
              <a:rPr lang="en-GB"/>
              <a:t>Unknown or incorrectly </a:t>
            </a:r>
            <a:r>
              <a:rPr lang="en-GB"/>
              <a:t>classified</a:t>
            </a:r>
            <a:r>
              <a:rPr lang="en-GB"/>
              <a:t> training images</a:t>
            </a:r>
            <a:endParaRPr/>
          </a:p>
          <a:p>
            <a:pPr indent="-298450" lvl="1" marL="914400" rtl="0" algn="l">
              <a:spcBef>
                <a:spcPts val="0"/>
              </a:spcBef>
              <a:spcAft>
                <a:spcPts val="0"/>
              </a:spcAft>
              <a:buSzPts val="1100"/>
              <a:buChar char="○"/>
            </a:pPr>
            <a:r>
              <a:rPr lang="en-GB"/>
              <a:t>Is the guy happy, or angry?</a:t>
            </a:r>
            <a:endParaRPr/>
          </a:p>
        </p:txBody>
      </p:sp>
      <p:pic>
        <p:nvPicPr>
          <p:cNvPr id="110" name="Google Shape;110;p19"/>
          <p:cNvPicPr preferRelativeResize="0"/>
          <p:nvPr/>
        </p:nvPicPr>
        <p:blipFill>
          <a:blip r:embed="rId3">
            <a:alphaModFix/>
          </a:blip>
          <a:stretch>
            <a:fillRect/>
          </a:stretch>
        </p:blipFill>
        <p:spPr>
          <a:xfrm>
            <a:off x="5575400" y="1892833"/>
            <a:ext cx="457200" cy="457200"/>
          </a:xfrm>
          <a:prstGeom prst="rect">
            <a:avLst/>
          </a:prstGeom>
          <a:noFill/>
          <a:ln>
            <a:noFill/>
          </a:ln>
        </p:spPr>
      </p:pic>
      <p:pic>
        <p:nvPicPr>
          <p:cNvPr id="111" name="Google Shape;111;p19"/>
          <p:cNvPicPr preferRelativeResize="0"/>
          <p:nvPr/>
        </p:nvPicPr>
        <p:blipFill>
          <a:blip r:embed="rId4">
            <a:alphaModFix/>
          </a:blip>
          <a:stretch>
            <a:fillRect/>
          </a:stretch>
        </p:blipFill>
        <p:spPr>
          <a:xfrm>
            <a:off x="5575400" y="2512988"/>
            <a:ext cx="457200" cy="457200"/>
          </a:xfrm>
          <a:prstGeom prst="rect">
            <a:avLst/>
          </a:prstGeom>
          <a:noFill/>
          <a:ln>
            <a:noFill/>
          </a:ln>
        </p:spPr>
      </p:pic>
      <p:pic>
        <p:nvPicPr>
          <p:cNvPr id="112" name="Google Shape;112;p19"/>
          <p:cNvPicPr preferRelativeResize="0"/>
          <p:nvPr/>
        </p:nvPicPr>
        <p:blipFill>
          <a:blip r:embed="rId5">
            <a:alphaModFix/>
          </a:blip>
          <a:stretch>
            <a:fillRect/>
          </a:stretch>
        </p:blipFill>
        <p:spPr>
          <a:xfrm>
            <a:off x="5575400" y="3133142"/>
            <a:ext cx="457200" cy="457200"/>
          </a:xfrm>
          <a:prstGeom prst="rect">
            <a:avLst/>
          </a:prstGeom>
          <a:noFill/>
          <a:ln>
            <a:noFill/>
          </a:ln>
        </p:spPr>
      </p:pic>
      <p:pic>
        <p:nvPicPr>
          <p:cNvPr id="113" name="Google Shape;113;p19"/>
          <p:cNvPicPr preferRelativeResize="0"/>
          <p:nvPr/>
        </p:nvPicPr>
        <p:blipFill>
          <a:blip r:embed="rId6">
            <a:alphaModFix/>
          </a:blip>
          <a:stretch>
            <a:fillRect/>
          </a:stretch>
        </p:blipFill>
        <p:spPr>
          <a:xfrm>
            <a:off x="6556213" y="1892838"/>
            <a:ext cx="457200" cy="457200"/>
          </a:xfrm>
          <a:prstGeom prst="rect">
            <a:avLst/>
          </a:prstGeom>
          <a:noFill/>
          <a:ln>
            <a:noFill/>
          </a:ln>
        </p:spPr>
      </p:pic>
      <p:pic>
        <p:nvPicPr>
          <p:cNvPr id="114" name="Google Shape;114;p19"/>
          <p:cNvPicPr preferRelativeResize="0"/>
          <p:nvPr/>
        </p:nvPicPr>
        <p:blipFill>
          <a:blip r:embed="rId7">
            <a:alphaModFix/>
          </a:blip>
          <a:stretch>
            <a:fillRect/>
          </a:stretch>
        </p:blipFill>
        <p:spPr>
          <a:xfrm>
            <a:off x="7524900" y="1869025"/>
            <a:ext cx="457200" cy="457200"/>
          </a:xfrm>
          <a:prstGeom prst="rect">
            <a:avLst/>
          </a:prstGeom>
          <a:noFill/>
          <a:ln>
            <a:noFill/>
          </a:ln>
        </p:spPr>
      </p:pic>
      <p:pic>
        <p:nvPicPr>
          <p:cNvPr id="115" name="Google Shape;115;p19"/>
          <p:cNvPicPr preferRelativeResize="0"/>
          <p:nvPr/>
        </p:nvPicPr>
        <p:blipFill>
          <a:blip r:embed="rId8">
            <a:alphaModFix/>
          </a:blip>
          <a:stretch>
            <a:fillRect/>
          </a:stretch>
        </p:blipFill>
        <p:spPr>
          <a:xfrm>
            <a:off x="4656200" y="1891729"/>
            <a:ext cx="457200" cy="457200"/>
          </a:xfrm>
          <a:prstGeom prst="rect">
            <a:avLst/>
          </a:prstGeom>
          <a:noFill/>
          <a:ln>
            <a:noFill/>
          </a:ln>
        </p:spPr>
      </p:pic>
      <p:pic>
        <p:nvPicPr>
          <p:cNvPr id="116" name="Google Shape;116;p19"/>
          <p:cNvPicPr preferRelativeResize="0"/>
          <p:nvPr/>
        </p:nvPicPr>
        <p:blipFill>
          <a:blip r:embed="rId9">
            <a:alphaModFix/>
          </a:blip>
          <a:stretch>
            <a:fillRect/>
          </a:stretch>
        </p:blipFill>
        <p:spPr>
          <a:xfrm>
            <a:off x="7524900" y="2496025"/>
            <a:ext cx="457200" cy="457200"/>
          </a:xfrm>
          <a:prstGeom prst="rect">
            <a:avLst/>
          </a:prstGeom>
          <a:noFill/>
          <a:ln>
            <a:noFill/>
          </a:ln>
        </p:spPr>
      </p:pic>
      <p:pic>
        <p:nvPicPr>
          <p:cNvPr id="117" name="Google Shape;117;p19"/>
          <p:cNvPicPr preferRelativeResize="0"/>
          <p:nvPr/>
        </p:nvPicPr>
        <p:blipFill>
          <a:blip r:embed="rId10">
            <a:alphaModFix/>
          </a:blip>
          <a:stretch>
            <a:fillRect/>
          </a:stretch>
        </p:blipFill>
        <p:spPr>
          <a:xfrm>
            <a:off x="5575400" y="3753296"/>
            <a:ext cx="457200" cy="457200"/>
          </a:xfrm>
          <a:prstGeom prst="rect">
            <a:avLst/>
          </a:prstGeom>
          <a:noFill/>
          <a:ln>
            <a:noFill/>
          </a:ln>
        </p:spPr>
      </p:pic>
      <p:pic>
        <p:nvPicPr>
          <p:cNvPr id="118" name="Google Shape;118;p19"/>
          <p:cNvPicPr preferRelativeResize="0"/>
          <p:nvPr/>
        </p:nvPicPr>
        <p:blipFill>
          <a:blip r:embed="rId11">
            <a:alphaModFix/>
          </a:blip>
          <a:stretch>
            <a:fillRect/>
          </a:stretch>
        </p:blipFill>
        <p:spPr>
          <a:xfrm>
            <a:off x="7524900" y="4373450"/>
            <a:ext cx="457200" cy="457200"/>
          </a:xfrm>
          <a:prstGeom prst="rect">
            <a:avLst/>
          </a:prstGeom>
          <a:noFill/>
          <a:ln>
            <a:noFill/>
          </a:ln>
        </p:spPr>
      </p:pic>
      <p:pic>
        <p:nvPicPr>
          <p:cNvPr id="119" name="Google Shape;119;p19"/>
          <p:cNvPicPr preferRelativeResize="0"/>
          <p:nvPr/>
        </p:nvPicPr>
        <p:blipFill>
          <a:blip r:embed="rId12">
            <a:alphaModFix/>
          </a:blip>
          <a:stretch>
            <a:fillRect/>
          </a:stretch>
        </p:blipFill>
        <p:spPr>
          <a:xfrm>
            <a:off x="7524900" y="3123025"/>
            <a:ext cx="457200" cy="457200"/>
          </a:xfrm>
          <a:prstGeom prst="rect">
            <a:avLst/>
          </a:prstGeom>
          <a:noFill/>
          <a:ln>
            <a:noFill/>
          </a:ln>
        </p:spPr>
      </p:pic>
      <p:pic>
        <p:nvPicPr>
          <p:cNvPr id="120" name="Google Shape;120;p19"/>
          <p:cNvPicPr preferRelativeResize="0"/>
          <p:nvPr/>
        </p:nvPicPr>
        <p:blipFill>
          <a:blip r:embed="rId13">
            <a:alphaModFix/>
          </a:blip>
          <a:stretch>
            <a:fillRect/>
          </a:stretch>
        </p:blipFill>
        <p:spPr>
          <a:xfrm>
            <a:off x="7524888" y="3750025"/>
            <a:ext cx="457200" cy="457200"/>
          </a:xfrm>
          <a:prstGeom prst="rect">
            <a:avLst/>
          </a:prstGeom>
          <a:noFill/>
          <a:ln>
            <a:noFill/>
          </a:ln>
        </p:spPr>
      </p:pic>
      <p:pic>
        <p:nvPicPr>
          <p:cNvPr id="121" name="Google Shape;121;p19"/>
          <p:cNvPicPr preferRelativeResize="0"/>
          <p:nvPr/>
        </p:nvPicPr>
        <p:blipFill>
          <a:blip r:embed="rId14">
            <a:alphaModFix/>
          </a:blip>
          <a:stretch>
            <a:fillRect/>
          </a:stretch>
        </p:blipFill>
        <p:spPr>
          <a:xfrm>
            <a:off x="5575375" y="4373450"/>
            <a:ext cx="457200" cy="457200"/>
          </a:xfrm>
          <a:prstGeom prst="rect">
            <a:avLst/>
          </a:prstGeom>
          <a:noFill/>
          <a:ln>
            <a:noFill/>
          </a:ln>
        </p:spPr>
      </p:pic>
      <p:pic>
        <p:nvPicPr>
          <p:cNvPr id="122" name="Google Shape;122;p19"/>
          <p:cNvPicPr preferRelativeResize="0"/>
          <p:nvPr/>
        </p:nvPicPr>
        <p:blipFill>
          <a:blip r:embed="rId15">
            <a:alphaModFix/>
          </a:blip>
          <a:stretch>
            <a:fillRect/>
          </a:stretch>
        </p:blipFill>
        <p:spPr>
          <a:xfrm>
            <a:off x="1811650" y="3916250"/>
            <a:ext cx="457200" cy="457200"/>
          </a:xfrm>
          <a:prstGeom prst="rect">
            <a:avLst/>
          </a:prstGeom>
          <a:noFill/>
          <a:ln>
            <a:noFill/>
          </a:ln>
        </p:spPr>
      </p:pic>
      <p:pic>
        <p:nvPicPr>
          <p:cNvPr id="123" name="Google Shape;123;p19"/>
          <p:cNvPicPr preferRelativeResize="0"/>
          <p:nvPr/>
        </p:nvPicPr>
        <p:blipFill>
          <a:blip r:embed="rId16">
            <a:alphaModFix/>
          </a:blip>
          <a:stretch>
            <a:fillRect/>
          </a:stretch>
        </p:blipFill>
        <p:spPr>
          <a:xfrm>
            <a:off x="6556203" y="2512994"/>
            <a:ext cx="457200" cy="457200"/>
          </a:xfrm>
          <a:prstGeom prst="rect">
            <a:avLst/>
          </a:prstGeom>
          <a:noFill/>
          <a:ln>
            <a:noFill/>
          </a:ln>
        </p:spPr>
      </p:pic>
      <p:pic>
        <p:nvPicPr>
          <p:cNvPr id="124" name="Google Shape;124;p19"/>
          <p:cNvPicPr preferRelativeResize="0"/>
          <p:nvPr/>
        </p:nvPicPr>
        <p:blipFill>
          <a:blip r:embed="rId17">
            <a:alphaModFix/>
          </a:blip>
          <a:stretch>
            <a:fillRect/>
          </a:stretch>
        </p:blipFill>
        <p:spPr>
          <a:xfrm>
            <a:off x="6556206" y="3133150"/>
            <a:ext cx="457200" cy="457200"/>
          </a:xfrm>
          <a:prstGeom prst="rect">
            <a:avLst/>
          </a:prstGeom>
          <a:noFill/>
          <a:ln>
            <a:noFill/>
          </a:ln>
        </p:spPr>
      </p:pic>
      <p:pic>
        <p:nvPicPr>
          <p:cNvPr id="125" name="Google Shape;125;p19"/>
          <p:cNvPicPr preferRelativeResize="0"/>
          <p:nvPr/>
        </p:nvPicPr>
        <p:blipFill>
          <a:blip r:embed="rId18">
            <a:alphaModFix/>
          </a:blip>
          <a:stretch>
            <a:fillRect/>
          </a:stretch>
        </p:blipFill>
        <p:spPr>
          <a:xfrm>
            <a:off x="6556209" y="3753306"/>
            <a:ext cx="457200" cy="457200"/>
          </a:xfrm>
          <a:prstGeom prst="rect">
            <a:avLst/>
          </a:prstGeom>
          <a:noFill/>
          <a:ln>
            <a:noFill/>
          </a:ln>
        </p:spPr>
      </p:pic>
      <p:pic>
        <p:nvPicPr>
          <p:cNvPr id="126" name="Google Shape;126;p19"/>
          <p:cNvPicPr preferRelativeResize="0"/>
          <p:nvPr/>
        </p:nvPicPr>
        <p:blipFill>
          <a:blip r:embed="rId19">
            <a:alphaModFix/>
          </a:blip>
          <a:stretch>
            <a:fillRect/>
          </a:stretch>
        </p:blipFill>
        <p:spPr>
          <a:xfrm>
            <a:off x="6544088" y="4373463"/>
            <a:ext cx="457200" cy="457200"/>
          </a:xfrm>
          <a:prstGeom prst="rect">
            <a:avLst/>
          </a:prstGeom>
          <a:noFill/>
          <a:ln>
            <a:noFill/>
          </a:ln>
        </p:spPr>
      </p:pic>
      <p:pic>
        <p:nvPicPr>
          <p:cNvPr id="127" name="Google Shape;127;p19"/>
          <p:cNvPicPr preferRelativeResize="0"/>
          <p:nvPr/>
        </p:nvPicPr>
        <p:blipFill>
          <a:blip r:embed="rId20">
            <a:alphaModFix/>
          </a:blip>
          <a:stretch>
            <a:fillRect/>
          </a:stretch>
        </p:blipFill>
        <p:spPr>
          <a:xfrm>
            <a:off x="4656200" y="2507374"/>
            <a:ext cx="457200" cy="457200"/>
          </a:xfrm>
          <a:prstGeom prst="rect">
            <a:avLst/>
          </a:prstGeom>
          <a:noFill/>
          <a:ln>
            <a:noFill/>
          </a:ln>
        </p:spPr>
      </p:pic>
      <p:pic>
        <p:nvPicPr>
          <p:cNvPr id="128" name="Google Shape;128;p19"/>
          <p:cNvPicPr preferRelativeResize="0"/>
          <p:nvPr/>
        </p:nvPicPr>
        <p:blipFill>
          <a:blip r:embed="rId21">
            <a:alphaModFix/>
          </a:blip>
          <a:stretch>
            <a:fillRect/>
          </a:stretch>
        </p:blipFill>
        <p:spPr>
          <a:xfrm>
            <a:off x="4656200" y="3123018"/>
            <a:ext cx="457200" cy="457200"/>
          </a:xfrm>
          <a:prstGeom prst="rect">
            <a:avLst/>
          </a:prstGeom>
          <a:noFill/>
          <a:ln>
            <a:noFill/>
          </a:ln>
        </p:spPr>
      </p:pic>
      <p:pic>
        <p:nvPicPr>
          <p:cNvPr id="129" name="Google Shape;129;p19"/>
          <p:cNvPicPr preferRelativeResize="0"/>
          <p:nvPr/>
        </p:nvPicPr>
        <p:blipFill>
          <a:blip r:embed="rId22">
            <a:alphaModFix/>
          </a:blip>
          <a:stretch>
            <a:fillRect/>
          </a:stretch>
        </p:blipFill>
        <p:spPr>
          <a:xfrm>
            <a:off x="4656200" y="3738663"/>
            <a:ext cx="457200" cy="457200"/>
          </a:xfrm>
          <a:prstGeom prst="rect">
            <a:avLst/>
          </a:prstGeom>
          <a:noFill/>
          <a:ln>
            <a:noFill/>
          </a:ln>
        </p:spPr>
      </p:pic>
      <p:sp>
        <p:nvSpPr>
          <p:cNvPr id="130" name="Google Shape;130;p19"/>
          <p:cNvSpPr txBox="1"/>
          <p:nvPr/>
        </p:nvSpPr>
        <p:spPr>
          <a:xfrm>
            <a:off x="4459850" y="1477850"/>
            <a:ext cx="849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700">
                <a:latin typeface="Roboto"/>
                <a:ea typeface="Roboto"/>
                <a:cs typeface="Roboto"/>
                <a:sym typeface="Roboto"/>
              </a:rPr>
              <a:t>Low Brightness</a:t>
            </a:r>
            <a:endParaRPr sz="700">
              <a:latin typeface="Roboto"/>
              <a:ea typeface="Roboto"/>
              <a:cs typeface="Roboto"/>
              <a:sym typeface="Roboto"/>
            </a:endParaRPr>
          </a:p>
        </p:txBody>
      </p:sp>
      <p:sp>
        <p:nvSpPr>
          <p:cNvPr id="131" name="Google Shape;131;p19"/>
          <p:cNvSpPr txBox="1"/>
          <p:nvPr/>
        </p:nvSpPr>
        <p:spPr>
          <a:xfrm>
            <a:off x="6294475" y="1477850"/>
            <a:ext cx="9807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700">
                <a:latin typeface="Roboto"/>
                <a:ea typeface="Roboto"/>
                <a:cs typeface="Roboto"/>
                <a:sym typeface="Roboto"/>
              </a:rPr>
              <a:t>Obscured Features</a:t>
            </a:r>
            <a:endParaRPr sz="700">
              <a:latin typeface="Roboto"/>
              <a:ea typeface="Roboto"/>
              <a:cs typeface="Roboto"/>
              <a:sym typeface="Roboto"/>
            </a:endParaRPr>
          </a:p>
        </p:txBody>
      </p:sp>
      <p:sp>
        <p:nvSpPr>
          <p:cNvPr id="132" name="Google Shape;132;p19"/>
          <p:cNvSpPr txBox="1"/>
          <p:nvPr/>
        </p:nvSpPr>
        <p:spPr>
          <a:xfrm>
            <a:off x="5366950" y="1477850"/>
            <a:ext cx="849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700">
                <a:latin typeface="Roboto"/>
                <a:ea typeface="Roboto"/>
                <a:cs typeface="Roboto"/>
                <a:sym typeface="Roboto"/>
              </a:rPr>
              <a:t>Watermarks</a:t>
            </a:r>
            <a:endParaRPr sz="700">
              <a:latin typeface="Roboto"/>
              <a:ea typeface="Roboto"/>
              <a:cs typeface="Roboto"/>
              <a:sym typeface="Roboto"/>
            </a:endParaRPr>
          </a:p>
        </p:txBody>
      </p:sp>
      <p:sp>
        <p:nvSpPr>
          <p:cNvPr id="133" name="Google Shape;133;p19"/>
          <p:cNvSpPr txBox="1"/>
          <p:nvPr/>
        </p:nvSpPr>
        <p:spPr>
          <a:xfrm>
            <a:off x="7328550" y="1477850"/>
            <a:ext cx="849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700">
                <a:latin typeface="Roboto"/>
                <a:ea typeface="Roboto"/>
                <a:cs typeface="Roboto"/>
                <a:sym typeface="Roboto"/>
              </a:rPr>
              <a:t>Cartoon Images</a:t>
            </a:r>
            <a:endParaRPr sz="7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Considerations during Modelling</a:t>
            </a:r>
            <a:endParaRPr/>
          </a:p>
        </p:txBody>
      </p:sp>
      <p:sp>
        <p:nvSpPr>
          <p:cNvPr id="139" name="Google Shape;139;p20"/>
          <p:cNvSpPr txBox="1"/>
          <p:nvPr>
            <p:ph idx="1" type="body"/>
          </p:nvPr>
        </p:nvSpPr>
        <p:spPr>
          <a:xfrm>
            <a:off x="311700" y="1505700"/>
            <a:ext cx="5469300" cy="3076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a:t>Data Augmentation</a:t>
            </a:r>
            <a:endParaRPr/>
          </a:p>
          <a:p>
            <a:pPr indent="-311150" lvl="0" marL="457200" rtl="0" algn="l">
              <a:lnSpc>
                <a:spcPct val="115000"/>
              </a:lnSpc>
              <a:spcBef>
                <a:spcPts val="0"/>
              </a:spcBef>
              <a:spcAft>
                <a:spcPts val="0"/>
              </a:spcAft>
              <a:buSzPts val="1300"/>
              <a:buChar char="●"/>
            </a:pPr>
            <a:r>
              <a:rPr lang="en-GB"/>
              <a:t>ImageDataGenerator</a:t>
            </a:r>
            <a:endParaRPr/>
          </a:p>
          <a:p>
            <a:pPr indent="-311150" lvl="0" marL="457200" rtl="0" algn="l">
              <a:lnSpc>
                <a:spcPct val="115000"/>
              </a:lnSpc>
              <a:spcBef>
                <a:spcPts val="0"/>
              </a:spcBef>
              <a:spcAft>
                <a:spcPts val="0"/>
              </a:spcAft>
              <a:buSzPts val="1300"/>
              <a:buChar char="●"/>
            </a:pPr>
            <a:r>
              <a:rPr lang="en-GB"/>
              <a:t>Allows real-time augmentation of training images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GB"/>
              <a:t>Fitting</a:t>
            </a:r>
            <a:endParaRPr/>
          </a:p>
          <a:p>
            <a:pPr indent="-311150" lvl="0" marL="457200" rtl="0" algn="l">
              <a:spcBef>
                <a:spcPts val="0"/>
              </a:spcBef>
              <a:spcAft>
                <a:spcPts val="0"/>
              </a:spcAft>
              <a:buSzPts val="1300"/>
              <a:buChar char="●"/>
            </a:pPr>
            <a:r>
              <a:rPr lang="en-GB"/>
              <a:t>Epochs</a:t>
            </a:r>
            <a:endParaRPr/>
          </a:p>
          <a:p>
            <a:pPr indent="-311150" lvl="0" marL="457200" rtl="0" algn="l">
              <a:spcBef>
                <a:spcPts val="0"/>
              </a:spcBef>
              <a:spcAft>
                <a:spcPts val="0"/>
              </a:spcAft>
              <a:buSzPts val="1300"/>
              <a:buChar char="●"/>
            </a:pPr>
            <a:r>
              <a:rPr lang="en-GB"/>
              <a:t>Batch Size specified in powers of 2 (32, 64, 128, 256); dependent on memory</a:t>
            </a:r>
            <a:endParaRPr/>
          </a:p>
          <a:p>
            <a:pPr indent="-311150" lvl="0" marL="457200" rtl="0" algn="l">
              <a:spcBef>
                <a:spcPts val="0"/>
              </a:spcBef>
              <a:spcAft>
                <a:spcPts val="0"/>
              </a:spcAft>
              <a:buSzPts val="1300"/>
              <a:buChar char="●"/>
            </a:pPr>
            <a:r>
              <a:rPr lang="en-GB"/>
              <a:t>Steps Per Epoch</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Transfer Learning</a:t>
            </a:r>
            <a:endParaRPr/>
          </a:p>
          <a:p>
            <a:pPr indent="-311150" lvl="0" marL="457200" rtl="0" algn="l">
              <a:spcBef>
                <a:spcPts val="0"/>
              </a:spcBef>
              <a:spcAft>
                <a:spcPts val="0"/>
              </a:spcAft>
              <a:buSzPts val="1300"/>
              <a:buChar char="●"/>
            </a:pPr>
            <a:r>
              <a:rPr lang="en-GB"/>
              <a:t>Utilising pre-trained models</a:t>
            </a:r>
            <a:endParaRPr/>
          </a:p>
        </p:txBody>
      </p:sp>
      <p:pic>
        <p:nvPicPr>
          <p:cNvPr id="140" name="Google Shape;140;p20"/>
          <p:cNvPicPr preferRelativeResize="0"/>
          <p:nvPr/>
        </p:nvPicPr>
        <p:blipFill>
          <a:blip r:embed="rId3">
            <a:alphaModFix/>
          </a:blip>
          <a:stretch>
            <a:fillRect/>
          </a:stretch>
        </p:blipFill>
        <p:spPr>
          <a:xfrm>
            <a:off x="5682250" y="2286000"/>
            <a:ext cx="2914650" cy="571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Augmentation</a:t>
            </a:r>
            <a:endParaRPr/>
          </a:p>
        </p:txBody>
      </p:sp>
      <p:sp>
        <p:nvSpPr>
          <p:cNvPr id="146" name="Google Shape;146;p21"/>
          <p:cNvSpPr txBox="1"/>
          <p:nvPr>
            <p:ph idx="1" type="body"/>
          </p:nvPr>
        </p:nvSpPr>
        <p:spPr>
          <a:xfrm>
            <a:off x="311700" y="1505700"/>
            <a:ext cx="8352600" cy="24090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GB"/>
              <a:t>Brightness range</a:t>
            </a:r>
            <a:endParaRPr/>
          </a:p>
          <a:p>
            <a:pPr indent="-298450" lvl="1" marL="914400" rtl="0" algn="l">
              <a:spcBef>
                <a:spcPts val="0"/>
              </a:spcBef>
              <a:spcAft>
                <a:spcPts val="0"/>
              </a:spcAft>
              <a:buSzPts val="1100"/>
              <a:buChar char="○"/>
            </a:pPr>
            <a:r>
              <a:rPr lang="en-GB"/>
              <a:t>Increase or darkens pixel brightness to detect specific features</a:t>
            </a:r>
            <a:endParaRPr/>
          </a:p>
          <a:p>
            <a:pPr indent="-311150" lvl="0" marL="457200" rtl="0" algn="l">
              <a:spcBef>
                <a:spcPts val="0"/>
              </a:spcBef>
              <a:spcAft>
                <a:spcPts val="0"/>
              </a:spcAft>
              <a:buSzPts val="1300"/>
              <a:buChar char="●"/>
            </a:pPr>
            <a:r>
              <a:rPr lang="en-GB"/>
              <a:t>Rotation</a:t>
            </a:r>
            <a:endParaRPr/>
          </a:p>
          <a:p>
            <a:pPr indent="-298450" lvl="1" marL="914400" rtl="0" algn="l">
              <a:spcBef>
                <a:spcPts val="0"/>
              </a:spcBef>
              <a:spcAft>
                <a:spcPts val="0"/>
              </a:spcAft>
              <a:buSzPts val="1100"/>
              <a:buChar char="○"/>
            </a:pPr>
            <a:r>
              <a:rPr lang="en-GB"/>
              <a:t>Correction of images that are taken in a slanted manner</a:t>
            </a:r>
            <a:endParaRPr/>
          </a:p>
          <a:p>
            <a:pPr indent="-311150" lvl="0" marL="457200" rtl="0" algn="l">
              <a:spcBef>
                <a:spcPts val="0"/>
              </a:spcBef>
              <a:spcAft>
                <a:spcPts val="0"/>
              </a:spcAft>
              <a:buSzPts val="1300"/>
              <a:buChar char="●"/>
            </a:pPr>
            <a:r>
              <a:rPr lang="en-GB"/>
              <a:t>Shearing</a:t>
            </a:r>
            <a:endParaRPr/>
          </a:p>
          <a:p>
            <a:pPr indent="-298450" lvl="1" marL="914400" rtl="0" algn="l">
              <a:spcBef>
                <a:spcPts val="0"/>
              </a:spcBef>
              <a:spcAft>
                <a:spcPts val="0"/>
              </a:spcAft>
              <a:buSzPts val="1100"/>
              <a:buChar char="○"/>
            </a:pPr>
            <a:r>
              <a:rPr lang="en-GB"/>
              <a:t>Slanting and stretching images </a:t>
            </a:r>
            <a:endParaRPr/>
          </a:p>
          <a:p>
            <a:pPr indent="-311150" lvl="0" marL="457200" rtl="0" algn="l">
              <a:spcBef>
                <a:spcPts val="0"/>
              </a:spcBef>
              <a:spcAft>
                <a:spcPts val="0"/>
              </a:spcAft>
              <a:buSzPts val="1300"/>
              <a:buChar char="●"/>
            </a:pPr>
            <a:r>
              <a:rPr lang="en-GB"/>
              <a:t>Zoom</a:t>
            </a:r>
            <a:endParaRPr/>
          </a:p>
          <a:p>
            <a:pPr indent="-298450" lvl="1" marL="914400" rtl="0" algn="l">
              <a:spcBef>
                <a:spcPts val="0"/>
              </a:spcBef>
              <a:spcAft>
                <a:spcPts val="0"/>
              </a:spcAft>
              <a:buSzPts val="1100"/>
              <a:buChar char="○"/>
            </a:pPr>
            <a:r>
              <a:rPr lang="en-GB"/>
              <a:t>Zooming in/out on image by a factor </a:t>
            </a:r>
            <a:endParaRPr/>
          </a:p>
          <a:p>
            <a:pPr indent="-311150" lvl="0" marL="457200" rtl="0" algn="l">
              <a:spcBef>
                <a:spcPts val="0"/>
              </a:spcBef>
              <a:spcAft>
                <a:spcPts val="0"/>
              </a:spcAft>
              <a:buSzPts val="1300"/>
              <a:buChar char="●"/>
            </a:pPr>
            <a:r>
              <a:rPr lang="en-GB"/>
              <a:t>Channel Shift</a:t>
            </a:r>
            <a:endParaRPr/>
          </a:p>
          <a:p>
            <a:pPr indent="-298450" lvl="1" marL="914400" rtl="0" algn="l">
              <a:spcBef>
                <a:spcPts val="0"/>
              </a:spcBef>
              <a:spcAft>
                <a:spcPts val="0"/>
              </a:spcAft>
              <a:buSzPts val="1100"/>
              <a:buChar char="○"/>
            </a:pPr>
            <a:r>
              <a:rPr lang="en-GB"/>
              <a:t>Application of different colour channels to images</a:t>
            </a:r>
            <a:endParaRPr/>
          </a:p>
          <a:p>
            <a:pPr indent="-298450" lvl="1" marL="914400" rtl="0" algn="l">
              <a:spcBef>
                <a:spcPts val="0"/>
              </a:spcBef>
              <a:spcAft>
                <a:spcPts val="0"/>
              </a:spcAft>
              <a:buSzPts val="1100"/>
              <a:buChar char="○"/>
            </a:pPr>
            <a:r>
              <a:rPr lang="en-GB"/>
              <a:t>Not very useful for current dataset, but will be useful in highlighting features for coloured training data</a:t>
            </a:r>
            <a:endParaRPr/>
          </a:p>
        </p:txBody>
      </p:sp>
      <p:pic>
        <p:nvPicPr>
          <p:cNvPr id="147" name="Google Shape;147;p21"/>
          <p:cNvPicPr preferRelativeResize="0"/>
          <p:nvPr/>
        </p:nvPicPr>
        <p:blipFill>
          <a:blip r:embed="rId3">
            <a:alphaModFix/>
          </a:blip>
          <a:stretch>
            <a:fillRect/>
          </a:stretch>
        </p:blipFill>
        <p:spPr>
          <a:xfrm>
            <a:off x="1767525" y="4247225"/>
            <a:ext cx="256800" cy="256800"/>
          </a:xfrm>
          <a:prstGeom prst="rect">
            <a:avLst/>
          </a:prstGeom>
          <a:noFill/>
          <a:ln>
            <a:noFill/>
          </a:ln>
        </p:spPr>
      </p:pic>
      <p:pic>
        <p:nvPicPr>
          <p:cNvPr id="148" name="Google Shape;148;p21"/>
          <p:cNvPicPr preferRelativeResize="0"/>
          <p:nvPr/>
        </p:nvPicPr>
        <p:blipFill>
          <a:blip r:embed="rId4">
            <a:alphaModFix/>
          </a:blip>
          <a:stretch>
            <a:fillRect/>
          </a:stretch>
        </p:blipFill>
        <p:spPr>
          <a:xfrm>
            <a:off x="2821850" y="4147025"/>
            <a:ext cx="457200" cy="457200"/>
          </a:xfrm>
          <a:prstGeom prst="rect">
            <a:avLst/>
          </a:prstGeom>
          <a:noFill/>
          <a:ln>
            <a:noFill/>
          </a:ln>
        </p:spPr>
      </p:pic>
      <p:pic>
        <p:nvPicPr>
          <p:cNvPr id="149" name="Google Shape;149;p21"/>
          <p:cNvPicPr preferRelativeResize="0"/>
          <p:nvPr/>
        </p:nvPicPr>
        <p:blipFill>
          <a:blip r:embed="rId5">
            <a:alphaModFix/>
          </a:blip>
          <a:stretch>
            <a:fillRect/>
          </a:stretch>
        </p:blipFill>
        <p:spPr>
          <a:xfrm>
            <a:off x="3464263" y="4147025"/>
            <a:ext cx="457200" cy="457200"/>
          </a:xfrm>
          <a:prstGeom prst="rect">
            <a:avLst/>
          </a:prstGeom>
          <a:noFill/>
          <a:ln>
            <a:noFill/>
          </a:ln>
        </p:spPr>
      </p:pic>
      <p:pic>
        <p:nvPicPr>
          <p:cNvPr id="150" name="Google Shape;150;p21"/>
          <p:cNvPicPr preferRelativeResize="0"/>
          <p:nvPr/>
        </p:nvPicPr>
        <p:blipFill>
          <a:blip r:embed="rId6">
            <a:alphaModFix/>
          </a:blip>
          <a:stretch>
            <a:fillRect/>
          </a:stretch>
        </p:blipFill>
        <p:spPr>
          <a:xfrm>
            <a:off x="4106700" y="4147025"/>
            <a:ext cx="457200" cy="457200"/>
          </a:xfrm>
          <a:prstGeom prst="rect">
            <a:avLst/>
          </a:prstGeom>
          <a:noFill/>
          <a:ln>
            <a:noFill/>
          </a:ln>
        </p:spPr>
      </p:pic>
      <p:pic>
        <p:nvPicPr>
          <p:cNvPr id="151" name="Google Shape;151;p21"/>
          <p:cNvPicPr preferRelativeResize="0"/>
          <p:nvPr/>
        </p:nvPicPr>
        <p:blipFill>
          <a:blip r:embed="rId7">
            <a:alphaModFix/>
          </a:blip>
          <a:stretch>
            <a:fillRect/>
          </a:stretch>
        </p:blipFill>
        <p:spPr>
          <a:xfrm>
            <a:off x="6033975" y="4147025"/>
            <a:ext cx="457200" cy="457200"/>
          </a:xfrm>
          <a:prstGeom prst="rect">
            <a:avLst/>
          </a:prstGeom>
          <a:noFill/>
          <a:ln>
            <a:noFill/>
          </a:ln>
        </p:spPr>
      </p:pic>
      <p:pic>
        <p:nvPicPr>
          <p:cNvPr id="152" name="Google Shape;152;p21"/>
          <p:cNvPicPr preferRelativeResize="0"/>
          <p:nvPr/>
        </p:nvPicPr>
        <p:blipFill>
          <a:blip r:embed="rId8">
            <a:alphaModFix/>
          </a:blip>
          <a:stretch>
            <a:fillRect/>
          </a:stretch>
        </p:blipFill>
        <p:spPr>
          <a:xfrm>
            <a:off x="4749125" y="4147025"/>
            <a:ext cx="457200" cy="457200"/>
          </a:xfrm>
          <a:prstGeom prst="rect">
            <a:avLst/>
          </a:prstGeom>
          <a:noFill/>
          <a:ln>
            <a:noFill/>
          </a:ln>
        </p:spPr>
      </p:pic>
      <p:pic>
        <p:nvPicPr>
          <p:cNvPr id="153" name="Google Shape;153;p21"/>
          <p:cNvPicPr preferRelativeResize="0"/>
          <p:nvPr/>
        </p:nvPicPr>
        <p:blipFill>
          <a:blip r:embed="rId9">
            <a:alphaModFix/>
          </a:blip>
          <a:stretch>
            <a:fillRect/>
          </a:stretch>
        </p:blipFill>
        <p:spPr>
          <a:xfrm>
            <a:off x="5391550" y="4147025"/>
            <a:ext cx="457200" cy="457200"/>
          </a:xfrm>
          <a:prstGeom prst="rect">
            <a:avLst/>
          </a:prstGeom>
          <a:noFill/>
          <a:ln>
            <a:noFill/>
          </a:ln>
        </p:spPr>
      </p:pic>
      <p:pic>
        <p:nvPicPr>
          <p:cNvPr id="154" name="Google Shape;154;p21"/>
          <p:cNvPicPr preferRelativeResize="0"/>
          <p:nvPr/>
        </p:nvPicPr>
        <p:blipFill>
          <a:blip r:embed="rId10">
            <a:alphaModFix/>
          </a:blip>
          <a:stretch>
            <a:fillRect/>
          </a:stretch>
        </p:blipFill>
        <p:spPr>
          <a:xfrm>
            <a:off x="7264325" y="4147025"/>
            <a:ext cx="457200" cy="457200"/>
          </a:xfrm>
          <a:prstGeom prst="rect">
            <a:avLst/>
          </a:prstGeom>
          <a:noFill/>
          <a:ln>
            <a:noFill/>
          </a:ln>
        </p:spPr>
      </p:pic>
      <p:pic>
        <p:nvPicPr>
          <p:cNvPr id="155" name="Google Shape;155;p21"/>
          <p:cNvPicPr preferRelativeResize="0"/>
          <p:nvPr/>
        </p:nvPicPr>
        <p:blipFill>
          <a:blip r:embed="rId11">
            <a:alphaModFix/>
          </a:blip>
          <a:stretch>
            <a:fillRect/>
          </a:stretch>
        </p:blipFill>
        <p:spPr>
          <a:xfrm>
            <a:off x="6676400" y="4147025"/>
            <a:ext cx="457200" cy="457200"/>
          </a:xfrm>
          <a:prstGeom prst="rect">
            <a:avLst/>
          </a:prstGeom>
          <a:noFill/>
          <a:ln>
            <a:noFill/>
          </a:ln>
        </p:spPr>
      </p:pic>
      <p:sp>
        <p:nvSpPr>
          <p:cNvPr id="156" name="Google Shape;156;p21"/>
          <p:cNvSpPr/>
          <p:nvPr/>
        </p:nvSpPr>
        <p:spPr>
          <a:xfrm>
            <a:off x="2251638" y="4279025"/>
            <a:ext cx="342900" cy="19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